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80" r:id="rId28"/>
    <p:sldId id="281" r:id="rId29"/>
    <p:sldId id="282" r:id="rId30"/>
    <p:sldId id="283" r:id="rId31"/>
    <p:sldId id="284" r:id="rId32"/>
    <p:sldId id="285"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B1242C-36D6-666D-1C6C-EFCD394DDE57}" name="Elizabeth McLoughlin" initials="EM" userId="S::emcloughlin@cnam.ie::b1fffddf-dfa0-41db-b4dd-7323c19c820c" providerId="AD"/>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AFA5E2"/>
    <a:srgbClr val="BED633"/>
    <a:srgbClr val="AC9CFE"/>
    <a:srgbClr val="FE5907"/>
    <a:srgbClr val="FFE3D5"/>
    <a:srgbClr val="EAE6F7"/>
    <a:srgbClr val="E4F38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50"/>
    <p:restoredTop sz="26457" autoAdjust="0"/>
  </p:normalViewPr>
  <p:slideViewPr>
    <p:cSldViewPr snapToGrid="0">
      <p:cViewPr varScale="1">
        <p:scale>
          <a:sx n="16" d="100"/>
          <a:sy n="16" d="100"/>
        </p:scale>
        <p:origin x="2744" y="40"/>
      </p:cViewPr>
      <p:guideLst/>
    </p:cSldViewPr>
  </p:slideViewPr>
  <p:notesTextViewPr>
    <p:cViewPr>
      <p:scale>
        <a:sx n="1" d="1"/>
        <a:sy n="1" d="1"/>
      </p:scale>
      <p:origin x="0" y="-289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íodhna Purdue" userId="07c8db14-a7b2-44e8-9fec-c73a3549bd6c" providerId="ADAL" clId="{DB884388-A648-42DB-ABBF-F0E6ABE4EB40}"/>
    <pc:docChg chg="modSld">
      <pc:chgData name="Clíodhna Purdue" userId="07c8db14-a7b2-44e8-9fec-c73a3549bd6c" providerId="ADAL" clId="{DB884388-A648-42DB-ABBF-F0E6ABE4EB40}" dt="2025-02-10T13:59:34.274" v="7" actId="20577"/>
      <pc:docMkLst>
        <pc:docMk/>
      </pc:docMkLst>
      <pc:sldChg chg="modNotesTx">
        <pc:chgData name="Clíodhna Purdue" userId="07c8db14-a7b2-44e8-9fec-c73a3549bd6c" providerId="ADAL" clId="{DB884388-A648-42DB-ABBF-F0E6ABE4EB40}" dt="2025-02-10T13:59:34.274" v="7" actId="20577"/>
        <pc:sldMkLst>
          <pc:docMk/>
          <pc:sldMk cId="818667656" sldId="264"/>
        </pc:sldMkLst>
      </pc:sldChg>
    </pc:docChg>
  </pc:docChgLst>
  <pc:docChgLst>
    <pc:chgData name="Emma O'Donoghue" userId="d7c45b5e-3d5a-4184-9bcb-3b7478360803" providerId="ADAL" clId="{68100C3D-EF41-46E3-A5F1-38E7624B0A98}"/>
    <pc:docChg chg="modSld">
      <pc:chgData name="Emma O'Donoghue" userId="d7c45b5e-3d5a-4184-9bcb-3b7478360803" providerId="ADAL" clId="{68100C3D-EF41-46E3-A5F1-38E7624B0A98}" dt="2025-02-05T09:06:21.397" v="1" actId="1076"/>
      <pc:docMkLst>
        <pc:docMk/>
      </pc:docMkLst>
      <pc:sldChg chg="modSp mod">
        <pc:chgData name="Emma O'Donoghue" userId="d7c45b5e-3d5a-4184-9bcb-3b7478360803" providerId="ADAL" clId="{68100C3D-EF41-46E3-A5F1-38E7624B0A98}" dt="2025-02-05T09:06:21.397" v="1" actId="1076"/>
        <pc:sldMkLst>
          <pc:docMk/>
          <pc:sldMk cId="3512032314" sldId="259"/>
        </pc:sldMkLst>
        <pc:picChg chg="mod">
          <ac:chgData name="Emma O'Donoghue" userId="d7c45b5e-3d5a-4184-9bcb-3b7478360803" providerId="ADAL" clId="{68100C3D-EF41-46E3-A5F1-38E7624B0A98}" dt="2025-02-05T09:06:21.397" v="1" actId="1076"/>
          <ac:picMkLst>
            <pc:docMk/>
            <pc:sldMk cId="3512032314" sldId="259"/>
            <ac:picMk id="2" creationId="{FE2F8B51-51EB-E788-9DE9-8A15E7F5FC36}"/>
          </ac:picMkLst>
        </pc:picChg>
        <pc:picChg chg="mod">
          <ac:chgData name="Emma O'Donoghue" userId="d7c45b5e-3d5a-4184-9bcb-3b7478360803" providerId="ADAL" clId="{68100C3D-EF41-46E3-A5F1-38E7624B0A98}" dt="2025-02-05T09:06:19.123" v="0" actId="14100"/>
          <ac:picMkLst>
            <pc:docMk/>
            <pc:sldMk cId="3512032314" sldId="259"/>
            <ac:picMk id="3" creationId="{0BB5FF30-BA26-6FB1-2177-43C5C8ADBD24}"/>
          </ac:picMkLst>
        </pc:picChg>
      </pc:sldChg>
    </pc:docChg>
  </pc:docChgLst>
  <pc:docChgLst>
    <pc:chgData name="Emma O'Donoghue" userId="d7c45b5e-3d5a-4184-9bcb-3b7478360803" providerId="ADAL" clId="{3C192A87-E5BD-4294-9F35-05A308529B8E}"/>
    <pc:docChg chg="custSel modSld">
      <pc:chgData name="Emma O'Donoghue" userId="d7c45b5e-3d5a-4184-9bcb-3b7478360803" providerId="ADAL" clId="{3C192A87-E5BD-4294-9F35-05A308529B8E}" dt="2025-02-07T10:50:35.324" v="1" actId="1076"/>
      <pc:docMkLst>
        <pc:docMk/>
      </pc:docMkLst>
      <pc:sldChg chg="delSp modSp mod">
        <pc:chgData name="Emma O'Donoghue" userId="d7c45b5e-3d5a-4184-9bcb-3b7478360803" providerId="ADAL" clId="{3C192A87-E5BD-4294-9F35-05A308529B8E}" dt="2025-02-07T10:50:35.324" v="1" actId="1076"/>
        <pc:sldMkLst>
          <pc:docMk/>
          <pc:sldMk cId="72706554" sldId="266"/>
        </pc:sldMkLst>
        <pc:picChg chg="mod">
          <ac:chgData name="Emma O'Donoghue" userId="d7c45b5e-3d5a-4184-9bcb-3b7478360803" providerId="ADAL" clId="{3C192A87-E5BD-4294-9F35-05A308529B8E}" dt="2025-02-07T10:50:35.324" v="1" actId="1076"/>
          <ac:picMkLst>
            <pc:docMk/>
            <pc:sldMk cId="72706554" sldId="266"/>
            <ac:picMk id="28" creationId="{45231799-2FBC-9D71-8F8E-AA599F1CDC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10/02/2025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co.ie/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www.itsyourright.ie/" TargetMode="External"/><Relationship Id="rId4" Type="http://schemas.openxmlformats.org/officeDocument/2006/relationships/hyperlink" Target="http://www.oco.ie/righ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a:t>
            </a:fld>
            <a:endParaRPr lang="en-IE"/>
          </a:p>
        </p:txBody>
      </p:sp>
    </p:spTree>
    <p:extLst>
      <p:ext uri="{BB962C8B-B14F-4D97-AF65-F5344CB8AC3E}">
        <p14:creationId xmlns:p14="http://schemas.microsoft.com/office/powerpoint/2010/main" val="392865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a:t>Time: </a:t>
            </a:r>
            <a:r>
              <a:rPr lang="en-IE"/>
              <a:t>1 min</a:t>
            </a:r>
          </a:p>
          <a:p>
            <a:pPr algn="just"/>
            <a:endParaRPr lang="en-IE"/>
          </a:p>
          <a:p>
            <a:pPr algn="just"/>
            <a:r>
              <a:rPr lang="en-IE"/>
              <a:t>Read through this slide with the class. If your students have follow-up questions, please see further guidance below or read the FAQ for Teachers in the Teacher’s Guide.</a:t>
            </a:r>
            <a:endParaRPr lang="en-IE">
              <a:ea typeface="Calibri" panose="020F0502020204030204"/>
              <a:cs typeface="Calibri" panose="020F0502020204030204"/>
            </a:endParaRPr>
          </a:p>
          <a:p>
            <a:pPr algn="just"/>
            <a:endParaRPr lang="en-IE"/>
          </a:p>
          <a:p>
            <a:pPr algn="just"/>
            <a:r>
              <a:rPr lang="en-IE"/>
              <a:t>The following is intended as background information for you as a teacher.</a:t>
            </a:r>
            <a:endParaRPr lang="en-IE">
              <a:ea typeface="Calibri" panose="020F0502020204030204"/>
              <a:cs typeface="Calibri" panose="020F0502020204030204"/>
            </a:endParaRPr>
          </a:p>
          <a:p>
            <a:pPr algn="just"/>
            <a:endParaRPr lang="en-IE" b="1">
              <a:ea typeface="Calibri"/>
              <a:cs typeface="Calibri"/>
            </a:endParaRPr>
          </a:p>
          <a:p>
            <a:pPr algn="just"/>
            <a:r>
              <a:rPr lang="en-IE" b="1"/>
              <a:t>Key facts about </a:t>
            </a:r>
            <a:r>
              <a:rPr lang="en-IE" b="1" err="1"/>
              <a:t>Coimsiún</a:t>
            </a:r>
            <a:r>
              <a:rPr lang="en-IE" b="1"/>
              <a:t> </a:t>
            </a:r>
            <a:r>
              <a:rPr lang="en-IE" b="1" err="1"/>
              <a:t>na</a:t>
            </a:r>
            <a:r>
              <a:rPr lang="en-IE" b="1"/>
              <a:t> </a:t>
            </a:r>
            <a:r>
              <a:rPr lang="en-IE" b="1" err="1"/>
              <a:t>Meán</a:t>
            </a:r>
            <a:r>
              <a:rPr lang="en-IE" b="1"/>
              <a:t> </a:t>
            </a:r>
            <a:endParaRPr lang="en-IE">
              <a:ea typeface="Calibri" panose="020F0502020204030204"/>
              <a:cs typeface="Calibri" panose="020F0502020204030204"/>
            </a:endParaRPr>
          </a:p>
          <a:p>
            <a:pPr marL="171450" indent="-171450" algn="just">
              <a:buFont typeface="Arial,Sans-Serif"/>
              <a:buChar char="•"/>
            </a:pPr>
            <a:r>
              <a:rPr lang="en-GB" err="1"/>
              <a:t>Coimisiún</a:t>
            </a:r>
            <a:r>
              <a:rPr lang="en-GB"/>
              <a:t> </a:t>
            </a:r>
            <a:r>
              <a:rPr lang="en-GB" err="1"/>
              <a:t>na</a:t>
            </a:r>
            <a:r>
              <a:rPr lang="en-GB"/>
              <a:t> </a:t>
            </a:r>
            <a:r>
              <a:rPr lang="en-GB" err="1"/>
              <a:t>Meán</a:t>
            </a:r>
            <a:r>
              <a:rPr lang="en-GB"/>
              <a:t> is Ireland’s media regulator. The Online Safety and Media Regulation Act 2022 led to the creation of </a:t>
            </a:r>
            <a:r>
              <a:rPr lang="en-GB" err="1"/>
              <a:t>Coimisiún</a:t>
            </a:r>
            <a:r>
              <a:rPr lang="en-GB"/>
              <a:t> </a:t>
            </a:r>
            <a:r>
              <a:rPr lang="en-GB" err="1"/>
              <a:t>na</a:t>
            </a:r>
            <a:r>
              <a:rPr lang="en-GB"/>
              <a:t> </a:t>
            </a:r>
            <a:r>
              <a:rPr lang="en-GB" err="1"/>
              <a:t>Meán</a:t>
            </a:r>
            <a:r>
              <a:rPr lang="en-GB"/>
              <a:t> and dissolved the previous broadcasting regulator (The Broadcasting Authority of Ireland). </a:t>
            </a:r>
            <a:r>
              <a:rPr lang="en-GB" err="1"/>
              <a:t>Coimisiún</a:t>
            </a:r>
            <a:r>
              <a:rPr lang="en-GB"/>
              <a:t> </a:t>
            </a:r>
            <a:r>
              <a:rPr lang="en-GB" err="1"/>
              <a:t>na</a:t>
            </a:r>
            <a:r>
              <a:rPr lang="en-GB"/>
              <a:t> </a:t>
            </a:r>
            <a:r>
              <a:rPr lang="en-GB" err="1"/>
              <a:t>Meán</a:t>
            </a:r>
            <a:r>
              <a:rPr lang="en-GB"/>
              <a:t> has an extended remit of regulating online platforms.</a:t>
            </a:r>
            <a:endParaRPr lang="en-IE"/>
          </a:p>
          <a:p>
            <a:pPr marL="171450" indent="-171450" algn="just">
              <a:buFont typeface="Arial,Sans-Serif"/>
              <a:buChar char="•"/>
            </a:pPr>
            <a:r>
              <a:rPr lang="en-GB" err="1"/>
              <a:t>Coimisiún</a:t>
            </a:r>
            <a:r>
              <a:rPr lang="en-GB"/>
              <a:t> </a:t>
            </a:r>
            <a:r>
              <a:rPr lang="en-GB" err="1"/>
              <a:t>na</a:t>
            </a:r>
            <a:r>
              <a:rPr lang="en-GB"/>
              <a:t> </a:t>
            </a:r>
            <a:r>
              <a:rPr lang="en-GB" err="1"/>
              <a:t>Meán</a:t>
            </a:r>
            <a:r>
              <a:rPr lang="en-GB"/>
              <a:t> is independent from the government and is funded by an industry levy.</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a:t>
            </a:r>
            <a:r>
              <a:rPr lang="en-GB" dirty="0"/>
              <a:t> 1 min</a:t>
            </a:r>
            <a:endParaRPr lang="en-US" dirty="0"/>
          </a:p>
          <a:p>
            <a:endParaRPr lang="en-GB" dirty="0"/>
          </a:p>
          <a:p>
            <a:r>
              <a:rPr lang="en-GB" dirty="0"/>
              <a:t>It is important for your students to realise that </a:t>
            </a:r>
            <a:r>
              <a:rPr lang="en-GB" dirty="0" err="1"/>
              <a:t>Coimisiún</a:t>
            </a:r>
            <a:r>
              <a:rPr lang="en-GB" dirty="0"/>
              <a:t> </a:t>
            </a:r>
            <a:r>
              <a:rPr lang="en-GB" dirty="0" err="1"/>
              <a:t>na</a:t>
            </a:r>
            <a:r>
              <a:rPr lang="en-GB" dirty="0"/>
              <a:t> </a:t>
            </a:r>
            <a:r>
              <a:rPr lang="en-GB" dirty="0" err="1"/>
              <a:t>Meán’s</a:t>
            </a:r>
            <a:r>
              <a:rPr lang="en-GB" dirty="0"/>
              <a:t> remit relates to online platforms that are based or headquartered in Ireland. There is more information about this on the </a:t>
            </a:r>
            <a:r>
              <a:rPr lang="en-GB" dirty="0" err="1"/>
              <a:t>Coimisiún</a:t>
            </a:r>
            <a:r>
              <a:rPr lang="en-GB" dirty="0"/>
              <a:t> </a:t>
            </a:r>
            <a:r>
              <a:rPr lang="en-GB" dirty="0" err="1"/>
              <a:t>na</a:t>
            </a:r>
            <a:r>
              <a:rPr lang="en-GB" dirty="0"/>
              <a:t> </a:t>
            </a:r>
            <a:r>
              <a:rPr lang="en-GB" dirty="0" err="1"/>
              <a:t>Meán</a:t>
            </a:r>
            <a:r>
              <a:rPr lang="en-GB" dirty="0"/>
              <a:t> website. </a:t>
            </a:r>
          </a:p>
          <a:p>
            <a:endParaRPr lang="en-GB" dirty="0"/>
          </a:p>
          <a:p>
            <a:r>
              <a:rPr lang="en-GB" dirty="0"/>
              <a:t>Please note that </a:t>
            </a:r>
            <a:r>
              <a:rPr lang="en-GB" dirty="0" err="1"/>
              <a:t>Coimisiún</a:t>
            </a:r>
            <a:r>
              <a:rPr lang="en-GB" dirty="0"/>
              <a:t> </a:t>
            </a:r>
            <a:r>
              <a:rPr lang="en-GB" dirty="0" err="1"/>
              <a:t>na</a:t>
            </a:r>
            <a:r>
              <a:rPr lang="en-GB" dirty="0"/>
              <a:t> </a:t>
            </a:r>
            <a:r>
              <a:rPr lang="en-GB" dirty="0" err="1"/>
              <a:t>Meán</a:t>
            </a:r>
            <a:r>
              <a:rPr lang="en-GB" dirty="0"/>
              <a:t> doesn’t regulate Snapchat because it is based in the Netherlands. If you have an issue with Snapchat, you can get in touch with </a:t>
            </a:r>
            <a:r>
              <a:rPr lang="en-GB" dirty="0" err="1"/>
              <a:t>Coimisiún</a:t>
            </a:r>
            <a:r>
              <a:rPr lang="en-GB" dirty="0"/>
              <a:t> </a:t>
            </a:r>
            <a:r>
              <a:rPr lang="en-GB" dirty="0" err="1"/>
              <a:t>na</a:t>
            </a:r>
            <a:r>
              <a:rPr lang="en-GB" dirty="0"/>
              <a:t> </a:t>
            </a:r>
            <a:r>
              <a:rPr lang="en-GB" dirty="0" err="1"/>
              <a:t>Meán</a:t>
            </a:r>
            <a:r>
              <a:rPr lang="en-GB" dirty="0"/>
              <a:t> and they will give you details of the media regulator in the Netherlands. </a:t>
            </a:r>
          </a:p>
          <a:p>
            <a:endParaRPr lang="en-GB" dirty="0"/>
          </a:p>
          <a:p>
            <a:r>
              <a:rPr lang="en-GB" dirty="0"/>
              <a:t>As WhatsApp is a private messenger and has encryption, if you are sent or if you see illegal content on WhatsApp, this is not within </a:t>
            </a:r>
            <a:r>
              <a:rPr lang="en-GB" dirty="0" err="1"/>
              <a:t>Coimisiún</a:t>
            </a:r>
            <a:r>
              <a:rPr lang="en-GB" dirty="0"/>
              <a:t> </a:t>
            </a:r>
            <a:r>
              <a:rPr lang="en-GB" dirty="0" err="1"/>
              <a:t>na</a:t>
            </a:r>
            <a:r>
              <a:rPr lang="en-GB" dirty="0"/>
              <a:t> </a:t>
            </a:r>
            <a:r>
              <a:rPr lang="en-GB" dirty="0" err="1"/>
              <a:t>Meán’s</a:t>
            </a:r>
            <a:r>
              <a:rPr lang="en-GB" dirty="0"/>
              <a:t> remit to look into. </a:t>
            </a:r>
            <a:endParaRPr lang="en-US"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Calibri"/>
                <a:cs typeface="Calibri"/>
              </a:rPr>
              <a:t>This</a:t>
            </a:r>
            <a:r>
              <a:rPr lang="en-GB"/>
              <a:t> section of the lesson (slides 13–20) looks at reporting online. It clarifies when and how to make a report about illegal and harmful content. It also explores some scenarios whereby students discuss whether or not they can report to </a:t>
            </a:r>
            <a:r>
              <a:rPr lang="en-GB" err="1"/>
              <a:t>Coimisiún</a:t>
            </a:r>
            <a:r>
              <a:rPr lang="en-GB"/>
              <a:t> </a:t>
            </a:r>
            <a:r>
              <a:rPr lang="en-GB" err="1"/>
              <a:t>na</a:t>
            </a:r>
            <a:r>
              <a:rPr lang="en-GB"/>
              <a:t> </a:t>
            </a:r>
            <a:r>
              <a:rPr lang="en-GB" err="1"/>
              <a:t>Meán</a:t>
            </a:r>
            <a:r>
              <a:rPr lang="en-GB"/>
              <a:t>, or what other steps they can take to help themselves.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SzPct val="100000"/>
            </a:pPr>
            <a:r>
              <a:rPr lang="en-GB" b="1" dirty="0"/>
              <a:t>Time: </a:t>
            </a:r>
            <a:r>
              <a:rPr lang="en-GB" dirty="0"/>
              <a:t>3 mins if one single question is debated; 8 mins if you decide to do further questions</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b="1" dirty="0">
                <a:latin typeface="Calibri" panose="020F0502020204030204"/>
                <a:ea typeface="Calibri" panose="020F0502020204030204"/>
                <a:cs typeface="Calibri" panose="020F0502020204030204"/>
              </a:rPr>
              <a:t>You will need: </a:t>
            </a:r>
            <a:r>
              <a:rPr lang="en-GB" dirty="0"/>
              <a:t>Three A4 posters saying: ‘I AGREE’, ‘I DISAGREE’, ‘IT DEPENDS/I'M NOT SURE’</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dirty="0"/>
              <a:t>Depending on time and the space available in your class, this activity could be done as a walking debate, or as a simple hands up/hands down activity. You will need a ‘I AGREE’ poster on one side of the room, a ‘I DISAGREE’ poster on the other side, and a ‘IT DEPENDS/I'M NOT SURE’ poster in the middle of the room. If done as a walking debate and your class is very engaged, you </a:t>
            </a:r>
            <a:r>
              <a:rPr lang="en-GB" b="1" dirty="0"/>
              <a:t>could </a:t>
            </a:r>
            <a:r>
              <a:rPr lang="en-GB" dirty="0"/>
              <a:t>discuss these additional statements: </a:t>
            </a:r>
            <a:endParaRPr lang="en-GB" dirty="0">
              <a:ea typeface="Calibri" panose="020F0502020204030204"/>
              <a:cs typeface="Calibri" panose="020F0502020204030204"/>
            </a:endParaRPr>
          </a:p>
          <a:p>
            <a:pPr marL="285750" indent="-285750" algn="just">
              <a:buFont typeface="Arial"/>
              <a:buChar char="•"/>
            </a:pPr>
            <a:r>
              <a:rPr lang="en-GB" i="1" dirty="0"/>
              <a:t>'I have reported harmful content online and I was satisfied with the outcome.'</a:t>
            </a:r>
            <a:endParaRPr lang="en-GB" i="1" dirty="0">
              <a:ea typeface="Calibri" panose="020F0502020204030204"/>
              <a:cs typeface="Calibri" panose="020F0502020204030204"/>
            </a:endParaRPr>
          </a:p>
          <a:p>
            <a:pPr marL="285750" indent="-285750" algn="just">
              <a:buFont typeface="Arial"/>
              <a:buChar char="•"/>
            </a:pPr>
            <a:r>
              <a:rPr lang="en-GB" i="1" dirty="0"/>
              <a:t>'It is easy to report illegal or harmful content online.' </a:t>
            </a:r>
            <a:endParaRPr lang="en-GB" i="1" dirty="0">
              <a:ea typeface="Calibri" panose="020F0502020204030204"/>
              <a:cs typeface="Calibri" panose="020F0502020204030204"/>
            </a:endParaRPr>
          </a:p>
          <a:p>
            <a:pPr marL="285750" indent="-285750" algn="just">
              <a:buFont typeface="Arial"/>
              <a:buChar char="•"/>
            </a:pPr>
            <a:r>
              <a:rPr lang="en-GB" sz="1200" i="1" dirty="0">
                <a:effectLst/>
                <a:latin typeface="Segoe UI" panose="020B0502040204020203" pitchFamily="34" charset="0"/>
              </a:rPr>
              <a:t>‘When you report harmful content online, the report is usually anonymous.’ </a:t>
            </a:r>
            <a:r>
              <a:rPr lang="en-GB" sz="1200" i="0" dirty="0">
                <a:effectLst/>
                <a:latin typeface="Segoe UI" panose="020B0502040204020203" pitchFamily="34" charset="0"/>
              </a:rPr>
              <a:t>(TRUE)</a:t>
            </a:r>
          </a:p>
          <a:p>
            <a:pPr marL="0" indent="0" algn="just">
              <a:buFont typeface="Arial"/>
              <a:buNone/>
            </a:pPr>
            <a:r>
              <a:rPr lang="en-GB" i="1" dirty="0"/>
              <a:t> </a:t>
            </a:r>
            <a:endParaRPr lang="en-GB" dirty="0"/>
          </a:p>
          <a:p>
            <a:pPr algn="just"/>
            <a:r>
              <a:rPr lang="en-GB" dirty="0"/>
              <a:t>For background knowledge, below are some statistics and other research in this field around the topic of reporting. As you will see, often young people don’t report or tell parents or teachers if they see harmful content online. Sometimes, they are not sure if reporting the issue is anonymous (it is) or they fear what might happen if they do report. </a:t>
            </a:r>
            <a:endParaRPr lang="en-GB" dirty="0">
              <a:ea typeface="Calibri"/>
              <a:cs typeface="Calibri"/>
            </a:endParaRPr>
          </a:p>
          <a:p>
            <a:pPr algn="just"/>
            <a:endParaRPr lang="en-US" dirty="0"/>
          </a:p>
          <a:p>
            <a:pPr algn="just"/>
            <a:r>
              <a:rPr lang="en-US" b="1" dirty="0"/>
              <a:t>Ofcom: Children's Attitudes To Reporting Content Online </a:t>
            </a:r>
            <a:r>
              <a:rPr lang="en-US" b="0" dirty="0"/>
              <a:t>(</a:t>
            </a:r>
            <a:r>
              <a:rPr lang="en-IE" sz="1200" dirty="0">
                <a:effectLst/>
                <a:latin typeface="Segoe UI" panose="020B0502040204020203" pitchFamily="34" charset="0"/>
              </a:rPr>
              <a:t>https://www.ofcom.org.uk/online-safety/protecting-children/attitudes-to-reporting-content/) </a:t>
            </a:r>
            <a:endParaRPr lang="en-GB" b="1" dirty="0">
              <a:ea typeface="Calibri"/>
              <a:cs typeface="Calibri"/>
            </a:endParaRPr>
          </a:p>
          <a:p>
            <a:pPr marL="285750" indent="-285750">
              <a:buFont typeface="Arial"/>
              <a:buChar char="•"/>
            </a:pPr>
            <a:r>
              <a:rPr lang="en-US" dirty="0"/>
              <a:t>Participants said they were motivated to report due to a moral obligation. They often wanted to keep others safe, alongside wanting control over what they see. </a:t>
            </a:r>
            <a:endParaRPr lang="en-GB" dirty="0">
              <a:ea typeface="Calibri" panose="020F0502020204030204"/>
              <a:cs typeface="Calibri" panose="020F0502020204030204"/>
            </a:endParaRPr>
          </a:p>
          <a:p>
            <a:pPr marL="285750" indent="-285750">
              <a:buFont typeface="Arial"/>
              <a:buChar char="•"/>
            </a:pPr>
            <a:r>
              <a:rPr lang="en-US" dirty="0"/>
              <a:t>Across groups, the importance of remaining anonymous was highlighted as a key barrier to reporting</a:t>
            </a:r>
            <a:endParaRPr lang="en-GB" dirty="0">
              <a:ea typeface="Calibri" panose="020F0502020204030204"/>
              <a:cs typeface="Calibri" panose="020F0502020204030204"/>
            </a:endParaRPr>
          </a:p>
          <a:p>
            <a:pPr marL="742950" lvl="1" indent="-285750">
              <a:buFont typeface="Courier New"/>
              <a:buChar char="o"/>
            </a:pPr>
            <a:r>
              <a:rPr lang="en-US" i="1" dirty="0"/>
              <a:t>FYI: Reporting is </a:t>
            </a:r>
            <a:r>
              <a:rPr lang="en-US" sz="1200" i="1" kern="1200" dirty="0">
                <a:solidFill>
                  <a:schemeClr val="tx1"/>
                </a:solidFill>
                <a:latin typeface="+mn-lt"/>
                <a:ea typeface="+mn-ea"/>
                <a:cs typeface="+mn-cs"/>
              </a:rPr>
              <a:t>mostly anonymous, e.g. </a:t>
            </a:r>
            <a:r>
              <a:rPr lang="en-US" sz="1200" i="1"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TikTok</a:t>
            </a:r>
            <a:r>
              <a:rPr lang="en-US" sz="1200" i="1" kern="1200" dirty="0">
                <a:solidFill>
                  <a:schemeClr val="tx1"/>
                </a:solidFill>
                <a:latin typeface="+mn-lt"/>
                <a:ea typeface="+mn-ea"/>
                <a:cs typeface="+mn-cs"/>
              </a:rPr>
              <a:t> (if you decide to report, you can feel safe knowing that TikTok will not disclose your identity to the person whose content or account you’re reporting) and </a:t>
            </a:r>
            <a:r>
              <a:rPr lang="en-US" sz="1200" i="1"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YouTube</a:t>
            </a:r>
            <a:r>
              <a:rPr lang="en-US" sz="1200" i="1" kern="1200" dirty="0">
                <a:solidFill>
                  <a:schemeClr val="tx1"/>
                </a:solidFill>
                <a:latin typeface="+mn-lt"/>
                <a:ea typeface="+mn-ea"/>
                <a:cs typeface="+mn-cs"/>
              </a:rPr>
              <a:t> (reporting content is anonymous</a:t>
            </a:r>
            <a:r>
              <a:rPr lang="en-US" i="1" dirty="0"/>
              <a:t>, so other users can't tell who made the report)</a:t>
            </a:r>
            <a:r>
              <a:rPr lang="en-US" dirty="0"/>
              <a:t>.  </a:t>
            </a:r>
            <a:endParaRPr lang="en-GB" dirty="0">
              <a:ea typeface="Calibri" panose="020F0502020204030204"/>
              <a:cs typeface="Calibri" panose="020F0502020204030204"/>
            </a:endParaRPr>
          </a:p>
          <a:p>
            <a:pPr marL="285750" indent="-285750">
              <a:buFont typeface="Arial"/>
              <a:buChar char="•"/>
            </a:pPr>
            <a:r>
              <a:rPr lang="en-US" dirty="0"/>
              <a:t>Female participants in this study said they were more likely to report, and also tended to report seeing potentially harmful content more frequently. </a:t>
            </a:r>
            <a:endParaRPr lang="en-GB" dirty="0">
              <a:ea typeface="Calibri" panose="020F0502020204030204"/>
              <a:cs typeface="Calibri" panose="020F0502020204030204"/>
            </a:endParaRPr>
          </a:p>
          <a:p>
            <a:pPr algn="just"/>
            <a:r>
              <a:rPr lang="en-US" dirty="0"/>
              <a:t> </a:t>
            </a:r>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hlinkClick r:id="rId5"/>
              </a:rPr>
              <a:t>Growing Up In Ireland</a:t>
            </a:r>
            <a:r>
              <a:rPr lang="en-US" b="1" dirty="0"/>
              <a:t> </a:t>
            </a:r>
            <a:r>
              <a:rPr lang="en-US" dirty="0"/>
              <a:t>(</a:t>
            </a:r>
            <a:r>
              <a:rPr lang="en-IE" sz="1200" dirty="0">
                <a:effectLst/>
                <a:latin typeface="Segoe UI" panose="020B0502040204020203" pitchFamily="34" charset="0"/>
              </a:rPr>
              <a:t>https://www.growingup.gov.ie/) </a:t>
            </a:r>
            <a:r>
              <a:rPr lang="en-US" b="1" dirty="0"/>
              <a:t> </a:t>
            </a:r>
            <a:r>
              <a:rPr lang="en-US" dirty="0"/>
              <a:t> </a:t>
            </a:r>
            <a:endParaRPr lang="en-GB" sz="1200" kern="1200" dirty="0">
              <a:solidFill>
                <a:schemeClr val="tx1"/>
              </a:solidFill>
              <a:latin typeface="+mn-lt"/>
              <a:ea typeface="+mn-ea"/>
              <a:cs typeface="+mn-cs"/>
            </a:endParaRPr>
          </a:p>
          <a:p>
            <a:pPr marL="285750" indent="-285750" algn="l" defTabSz="914400" rtl="0" eaLnBrk="1" latinLnBrk="0" hangingPunct="1">
              <a:buFont typeface="Arial"/>
              <a:buChar char="•"/>
            </a:pPr>
            <a:r>
              <a:rPr lang="en-US" sz="1200" kern="1200" dirty="0">
                <a:solidFill>
                  <a:schemeClr val="tx1"/>
                </a:solidFill>
                <a:latin typeface="+mn-lt"/>
                <a:ea typeface="+mn-ea"/>
                <a:cs typeface="+mn-cs"/>
              </a:rPr>
              <a:t>Young people who had been bullied were asked if they had informed a ‘parent, teacher or other adult’ about it. </a:t>
            </a:r>
            <a:endParaRPr lang="en-GB" sz="1200" kern="1200" dirty="0">
              <a:solidFill>
                <a:schemeClr val="tx1"/>
              </a:solidFill>
              <a:latin typeface="+mn-lt"/>
              <a:ea typeface="+mn-ea"/>
              <a:cs typeface="+mn-cs"/>
            </a:endParaRPr>
          </a:p>
          <a:p>
            <a:pPr marL="285750" indent="-285750" algn="l" defTabSz="914400" rtl="0" eaLnBrk="1" latinLnBrk="0" hangingPunct="1">
              <a:buFont typeface="Arial"/>
              <a:buChar char="•"/>
            </a:pPr>
            <a:r>
              <a:rPr lang="en-US" sz="1200" kern="1200" dirty="0">
                <a:solidFill>
                  <a:schemeClr val="tx1"/>
                </a:solidFill>
                <a:latin typeface="+mn-lt"/>
                <a:ea typeface="+mn-ea"/>
                <a:cs typeface="+mn-cs"/>
              </a:rPr>
              <a:t>Fewer than half of 13-year-olds who had experienced bullying told an adult.  </a:t>
            </a:r>
            <a:endParaRPr lang="en-GB" sz="1200" kern="1200" dirty="0">
              <a:solidFill>
                <a:schemeClr val="tx1"/>
              </a:solidFill>
              <a:latin typeface="+mn-lt"/>
              <a:ea typeface="+mn-ea"/>
              <a:cs typeface="+mn-cs"/>
            </a:endParaRPr>
          </a:p>
          <a:p>
            <a:pPr marL="285750" indent="-285750">
              <a:buFont typeface="Arial"/>
              <a:buChar char="•"/>
            </a:pPr>
            <a:r>
              <a:rPr lang="en-US" dirty="0"/>
              <a:t>Girls were more likely to tell an adult than boys (55% and 38%, respectively).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6"/>
              </a:rPr>
              <a:t>DCU Anti-bullying Centre: Understanding Bullying and Cyberbullying</a:t>
            </a:r>
            <a:r>
              <a:rPr lang="en-US" dirty="0"/>
              <a:t> (</a:t>
            </a:r>
            <a:r>
              <a:rPr lang="en-IE" sz="1200" dirty="0">
                <a:effectLst/>
                <a:latin typeface="Segoe UI" panose="020B0502040204020203" pitchFamily="34" charset="0"/>
              </a:rPr>
              <a:t>https://antibullyingcentre.ie/understanding-bullying-and-cyberbullying/)</a:t>
            </a:r>
            <a:endParaRPr lang="en-GB" dirty="0"/>
          </a:p>
          <a:p>
            <a:r>
              <a:rPr lang="en-US" dirty="0"/>
              <a:t>In a national survey (ages 9–17), 85% of young people reported feeling safe online. However, when they experienced or witnessed something that upset them on the internet, only 19% reported telling their parent or caregiver about it. </a:t>
            </a:r>
            <a:endParaRPr lang="en-GB" dirty="0">
              <a:ea typeface="Calibri" panose="020F0502020204030204"/>
              <a:cs typeface="Calibri" panose="020F0502020204030204"/>
            </a:endParaRPr>
          </a:p>
          <a:p>
            <a:pPr algn="just"/>
            <a:r>
              <a:rPr lang="en-US" dirty="0"/>
              <a:t> </a:t>
            </a:r>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hlinkClick r:id="rId7"/>
              </a:rPr>
              <a:t>Plan International: Girls Online: Experiences and Impact in Ireland</a:t>
            </a:r>
            <a:r>
              <a:rPr lang="en-US" b="1" dirty="0"/>
              <a:t> </a:t>
            </a:r>
            <a:r>
              <a:rPr lang="en-US" b="0" dirty="0"/>
              <a:t>(</a:t>
            </a:r>
            <a:r>
              <a:rPr lang="en-IE" sz="1200" dirty="0">
                <a:effectLst/>
                <a:latin typeface="Segoe UI" panose="020B0502040204020203" pitchFamily="34" charset="0"/>
              </a:rPr>
              <a:t>https://www.plan.ie/wp-content/uploads/2022/01/Girls-Online-Ireland-Experiences-Impacts.pdf</a:t>
            </a:r>
            <a:r>
              <a:rPr lang="en-US" sz="1200" dirty="0">
                <a:effectLst/>
                <a:latin typeface="Segoe UI" panose="020B0502040204020203" pitchFamily="34" charset="0"/>
              </a:rPr>
              <a:t>) </a:t>
            </a:r>
            <a:r>
              <a:rPr lang="en-US" dirty="0"/>
              <a:t> </a:t>
            </a:r>
            <a:endParaRPr lang="en-GB" dirty="0"/>
          </a:p>
          <a:p>
            <a:r>
              <a:rPr lang="en-US" dirty="0"/>
              <a:t>When asked 'How do you react when you face online harassment?', 53% said they report the harasser, followed by increasing security settings (44%), or simply ignoring the harassment (37%). </a:t>
            </a:r>
            <a:endParaRPr lang="en-GB" dirty="0">
              <a:ea typeface="Calibri" panose="020F0502020204030204"/>
              <a:cs typeface="Calibri" panose="020F0502020204030204"/>
            </a:endParaRPr>
          </a:p>
          <a:p>
            <a:pPr algn="just"/>
            <a:r>
              <a:rPr lang="en-US" dirty="0"/>
              <a:t> </a:t>
            </a:r>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err="1">
                <a:hlinkClick r:id="rId8"/>
              </a:rPr>
              <a:t>Barnardos</a:t>
            </a:r>
            <a:r>
              <a:rPr lang="en-US" b="1" dirty="0">
                <a:hlinkClick r:id="rId8"/>
              </a:rPr>
              <a:t>: Year 3 Cyberbullying 2022</a:t>
            </a:r>
            <a:r>
              <a:rPr lang="en-US" b="1" dirty="0"/>
              <a:t> </a:t>
            </a:r>
            <a:r>
              <a:rPr lang="en-US" dirty="0"/>
              <a:t> (</a:t>
            </a:r>
            <a:r>
              <a:rPr lang="en-IE" sz="1200" dirty="0">
                <a:effectLst/>
                <a:latin typeface="Segoe UI" panose="020B0502040204020203" pitchFamily="34" charset="0"/>
              </a:rPr>
              <a:t>https://www.barnardos.ie/learning-development/training/online-safety-programme/further-resources/) </a:t>
            </a:r>
            <a:r>
              <a:rPr lang="en-US" dirty="0"/>
              <a:t> </a:t>
            </a:r>
            <a:endParaRPr lang="en-GB" dirty="0"/>
          </a:p>
          <a:p>
            <a:r>
              <a:rPr lang="en-US" dirty="0"/>
              <a:t>60% of children (8–12) surveyed would never tell their parents if they were cyberbullied online. </a:t>
            </a:r>
            <a:endParaRPr lang="en-GB" dirty="0">
              <a:ea typeface="Calibri" panose="020F0502020204030204"/>
              <a:cs typeface="Calibri" panose="020F0502020204030204"/>
            </a:endParaRPr>
          </a:p>
          <a:p>
            <a:pPr algn="just"/>
            <a:r>
              <a:rPr lang="en-US" dirty="0"/>
              <a:t> </a:t>
            </a:r>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b="0" dirty="0"/>
              <a:t>1 </a:t>
            </a:r>
            <a:r>
              <a:rPr lang="en-US" dirty="0"/>
              <a:t>min</a:t>
            </a:r>
            <a:endParaRPr lang="en-US" b="0" dirty="0"/>
          </a:p>
          <a:p>
            <a:endParaRPr lang="en-US" dirty="0"/>
          </a:p>
          <a:p>
            <a:r>
              <a:rPr lang="en-US" dirty="0"/>
              <a:t>This slide asks each person to play their part to help make the internet a better place for everyone. </a:t>
            </a:r>
            <a:endParaRPr lang="en-US" dirty="0">
              <a:cs typeface="Calibri" panose="020F0502020204030204"/>
            </a:endParaRPr>
          </a:p>
          <a:p>
            <a:pPr marL="171450" indent="-171450">
              <a:buFont typeface="Arial"/>
              <a:buChar char="•"/>
            </a:pPr>
            <a:endParaRPr lang="en-US" dirty="0"/>
          </a:p>
          <a:p>
            <a:pPr marL="171450" indent="-171450">
              <a:buFont typeface="Arial,Sans-Serif"/>
              <a:buChar char="•"/>
            </a:pPr>
            <a:r>
              <a:rPr lang="en-US" dirty="0"/>
              <a:t>To ensure the Online Safety Framework is effective</a:t>
            </a:r>
            <a:r>
              <a:rPr lang="en-GB" dirty="0"/>
              <a:t>, </a:t>
            </a:r>
            <a:r>
              <a:rPr lang="en-GB" dirty="0" err="1"/>
              <a:t>Coimisiún</a:t>
            </a:r>
            <a:r>
              <a:rPr lang="en-GB" dirty="0"/>
              <a:t> </a:t>
            </a:r>
            <a:r>
              <a:rPr lang="en-GB" dirty="0" err="1"/>
              <a:t>na</a:t>
            </a:r>
            <a:r>
              <a:rPr lang="en-GB" dirty="0"/>
              <a:t> </a:t>
            </a:r>
            <a:r>
              <a:rPr lang="en-GB" dirty="0" err="1"/>
              <a:t>Meán</a:t>
            </a:r>
            <a:r>
              <a:rPr lang="en-GB" dirty="0"/>
              <a:t> encourages the public, students included, to report harmful and illegal content to the platforms first. This allows the platform to solve the issue and remove the harmful and illegal content themselves.</a:t>
            </a:r>
            <a:endParaRPr lang="en-US" dirty="0"/>
          </a:p>
          <a:p>
            <a:pPr marL="171450" indent="-171450" algn="just">
              <a:buFont typeface="Arial,Sans-Serif"/>
              <a:buChar char="•"/>
            </a:pPr>
            <a:r>
              <a:rPr lang="en-GB" dirty="0"/>
              <a:t>If platforms don’t remove the content, the reporting function doesn’t work and/or the user doesn’t get a reply or an appeals process, this is something that </a:t>
            </a:r>
            <a:r>
              <a:rPr lang="en-GB" dirty="0" err="1"/>
              <a:t>Coimisiún</a:t>
            </a:r>
            <a:r>
              <a:rPr lang="en-GB" dirty="0"/>
              <a:t> </a:t>
            </a:r>
            <a:r>
              <a:rPr lang="en-GB" dirty="0" err="1"/>
              <a:t>na</a:t>
            </a:r>
            <a:r>
              <a:rPr lang="en-GB" dirty="0"/>
              <a:t> </a:t>
            </a:r>
            <a:r>
              <a:rPr lang="en-GB" dirty="0" err="1"/>
              <a:t>Meán</a:t>
            </a:r>
            <a:r>
              <a:rPr lang="en-GB" dirty="0"/>
              <a:t> would like to know. </a:t>
            </a:r>
            <a:endParaRPr lang="en-US" dirty="0"/>
          </a:p>
          <a:p>
            <a:pPr marL="171450" indent="-171450" algn="just">
              <a:buFont typeface="Arial,Sans-Serif"/>
              <a:buChar char="•"/>
            </a:pPr>
            <a:r>
              <a:rPr lang="en-GB" dirty="0"/>
              <a:t>The more information </a:t>
            </a:r>
            <a:r>
              <a:rPr lang="en-GB" dirty="0" err="1"/>
              <a:t>Coimisiún</a:t>
            </a:r>
            <a:r>
              <a:rPr lang="en-GB" dirty="0"/>
              <a:t> </a:t>
            </a:r>
            <a:r>
              <a:rPr lang="en-GB" dirty="0" err="1"/>
              <a:t>na</a:t>
            </a:r>
            <a:r>
              <a:rPr lang="en-GB" dirty="0"/>
              <a:t> </a:t>
            </a:r>
            <a:r>
              <a:rPr lang="en-GB" dirty="0" err="1"/>
              <a:t>Meán</a:t>
            </a:r>
            <a:r>
              <a:rPr lang="en-GB" dirty="0"/>
              <a:t> gets from the public about various issues they find online, the better it can do its job at ensuring platforms are following the law. There is a team called Platform Supervision that works directly with the platforms to help make their services safer. The more information and evidence it has from users, the better the advice it can give. </a:t>
            </a:r>
            <a:endParaRPr lang="en-US" dirty="0"/>
          </a:p>
          <a:p>
            <a:pPr marL="171450" indent="-171450">
              <a:buFont typeface="Arial,Sans-Serif"/>
              <a:buChar char="•"/>
            </a:pPr>
            <a:endParaRPr lang="en-US" dirty="0"/>
          </a:p>
          <a:p>
            <a:pPr marL="171450" indent="-171450" algn="just">
              <a:buFont typeface="Arial,Sans-Serif"/>
              <a:buChar char="•"/>
            </a:pPr>
            <a:endParaRPr lang="en-GB" dirty="0">
              <a:ea typeface="Calibri"/>
              <a:cs typeface="Calibri"/>
            </a:endParaRPr>
          </a:p>
          <a:p>
            <a:pPr algn="just"/>
            <a:endParaRPr lang="en-GB" dirty="0">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with your class so they are aware of what might constitute illegal content online.</a:t>
            </a:r>
            <a:endParaRPr lang="en-US"/>
          </a:p>
          <a:p>
            <a:pPr algn="just"/>
            <a:endParaRPr lang="en-GB"/>
          </a:p>
          <a:p>
            <a:pPr marL="171450" indent="-171450" algn="just">
              <a:buFont typeface="Arial,Sans-Serif"/>
              <a:buChar char="•"/>
            </a:pPr>
            <a:r>
              <a:rPr lang="en-GB"/>
              <a:t>The Online Safety Framework aims to reduce illegal and harmful content online. It’s fair for the general public, including students, not to know all the laws in Ireland. </a:t>
            </a:r>
          </a:p>
          <a:p>
            <a:pPr marL="171450" indent="-171450" algn="just">
              <a:buFont typeface="Arial,Sans-Serif"/>
              <a:buChar char="•"/>
            </a:pPr>
            <a:r>
              <a:rPr lang="en-GB"/>
              <a:t>This table outlines content that might be considered against the law online. This is not an exhaustive list and is not legal advice. As a teacher, the main point to make here is that what is against the law in the real world is also against the law online. This table will be used again in the final activity. </a:t>
            </a:r>
          </a:p>
          <a:p>
            <a:pPr marL="171450" indent="-171450" algn="just">
              <a:buFont typeface="Arial,Sans-Serif"/>
              <a:buChar char="•"/>
            </a:pPr>
            <a:r>
              <a:rPr lang="en-GB"/>
              <a:t>The definition of a hate crime is: 'Any criminal offence which is perceived by the victim or any other person to, in whole or in part, be motivated by hostility or prejudice, based on actual or perceived age, disability, race, colour, nationality, ethnicity, religion, sexual orientation or gender.'</a:t>
            </a:r>
          </a:p>
          <a:p>
            <a:endParaRPr lang="en-US"/>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to clarify with your students what ‘harmful’ content online means.</a:t>
            </a:r>
            <a:endParaRPr lang="en-US"/>
          </a:p>
          <a:p>
            <a:pPr algn="just"/>
            <a:endParaRPr lang="en-GB"/>
          </a:p>
          <a:p>
            <a:pPr algn="just"/>
            <a:r>
              <a:rPr lang="en-GB"/>
              <a:t>The Online Safety Framework places obligations on platforms to address harmful and illegal content. The previous slide looked at illegal content. The Online Safety Code in Ireland explains what harmful content is and this is addressed here.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GB" b="1" dirty="0"/>
              <a:t>Time:</a:t>
            </a:r>
            <a:r>
              <a:rPr lang="en-GB" dirty="0"/>
              <a:t> 1 min</a:t>
            </a:r>
          </a:p>
          <a:p>
            <a:pPr algn="just">
              <a:buFont typeface="Arial"/>
            </a:pPr>
            <a:endParaRPr lang="en-GB" dirty="0"/>
          </a:p>
          <a:p>
            <a:pPr algn="just"/>
            <a:r>
              <a:rPr lang="en-GB" b="1" dirty="0"/>
              <a:t>Main point: </a:t>
            </a:r>
            <a:r>
              <a:rPr lang="en-GB" dirty="0"/>
              <a:t>Depending on the platform, sometimes making an illegal</a:t>
            </a:r>
            <a:r>
              <a:rPr lang="en-GB" b="0" dirty="0"/>
              <a:t> content </a:t>
            </a:r>
            <a:r>
              <a:rPr lang="en-GB" dirty="0"/>
              <a:t>report is </a:t>
            </a:r>
            <a:r>
              <a:rPr lang="en-GB" b="1" dirty="0"/>
              <a:t>different </a:t>
            </a:r>
            <a:r>
              <a:rPr lang="en-GB" b="0" dirty="0"/>
              <a:t>to </a:t>
            </a:r>
            <a:r>
              <a:rPr lang="en-GB" dirty="0"/>
              <a:t>making a Community</a:t>
            </a:r>
            <a:r>
              <a:rPr lang="en-GB" b="0" dirty="0"/>
              <a:t> Guidelines </a:t>
            </a:r>
            <a:r>
              <a:rPr lang="en-GB" dirty="0"/>
              <a:t>(harmful) </a:t>
            </a:r>
            <a:r>
              <a:rPr lang="en-GB" b="0" dirty="0"/>
              <a:t>report</a:t>
            </a:r>
            <a:r>
              <a:rPr lang="en-GB" dirty="0"/>
              <a:t>. </a:t>
            </a:r>
            <a:endParaRPr lang="en-GB" b="0" dirty="0">
              <a:cs typeface="Calibri"/>
            </a:endParaRPr>
          </a:p>
          <a:p>
            <a:pPr marL="0" indent="0" algn="just">
              <a:buFont typeface="Arial"/>
              <a:buNone/>
            </a:pPr>
            <a:endParaRPr lang="en-GB" dirty="0"/>
          </a:p>
          <a:p>
            <a:pPr marL="171450" indent="-171450" algn="just">
              <a:buFont typeface="Arial,Sans-Serif"/>
              <a:buChar char="•"/>
            </a:pPr>
            <a:r>
              <a:rPr lang="en-GB" dirty="0"/>
              <a:t>Most students may be aware of how to report harmful content under platforms’ own Community Guidelines. Community Guidelines are the rules platforms have developed for their own services. </a:t>
            </a:r>
            <a:endParaRPr lang="en-US" dirty="0"/>
          </a:p>
          <a:p>
            <a:pPr marL="171450" indent="-171450" algn="just">
              <a:buFont typeface="Arial,Sans-Serif"/>
              <a:buChar char="•"/>
            </a:pPr>
            <a:r>
              <a:rPr lang="en-GB" dirty="0"/>
              <a:t>Each platform has its own Community Guidelines, and there can be some major variations from one platform to another. </a:t>
            </a:r>
            <a:endParaRPr lang="en-US" dirty="0"/>
          </a:p>
          <a:p>
            <a:pPr marL="171450" indent="-171450" algn="just">
              <a:buFont typeface="Arial,Sans-Serif"/>
              <a:buChar char="•"/>
            </a:pPr>
            <a:r>
              <a:rPr lang="en-GB" dirty="0"/>
              <a:t>Under the Digital Services Act (DSA), platforms must have reporting functions that are easy to use and easy to find. </a:t>
            </a:r>
            <a:endParaRPr lang="en-US" dirty="0"/>
          </a:p>
          <a:p>
            <a:pPr marL="171450" indent="-171450" algn="just">
              <a:buFont typeface="Arial,Sans-Serif"/>
              <a:buChar char="•"/>
            </a:pPr>
            <a:r>
              <a:rPr lang="en-GB" dirty="0"/>
              <a:t>As already covered, illegal content is different from harmful content, and most platforms ask users to report illegal and harmful content in different ways. </a:t>
            </a:r>
            <a:endParaRPr lang="en-US" dirty="0"/>
          </a:p>
          <a:p>
            <a:pPr marL="171450" indent="-171450" algn="just">
              <a:buFont typeface="Arial,Sans-Serif"/>
              <a:buChar char="•"/>
            </a:pPr>
            <a:r>
              <a:rPr lang="en-GB" dirty="0"/>
              <a:t>Sometimes the way to report illegal content can start in the same place as reporting harmful content, it can appear as a drop-down option (illegal content). However, to report illegal content, it is more official as you need to share URLs of the content. There is information on this on the next slide. </a:t>
            </a:r>
            <a:endParaRPr lang="en-GB" dirty="0">
              <a:cs typeface="Calibri"/>
            </a:endParaRPr>
          </a:p>
          <a:p>
            <a:pPr marL="171450" indent="-171450" algn="just">
              <a:buFont typeface="Arial,Sans-Serif"/>
              <a:buChar char="•"/>
            </a:pPr>
            <a:r>
              <a:rPr lang="en-GB" dirty="0"/>
              <a:t>Whether you report content under Community Guidelines, or under illegal content, under the Online Safety Framework, you must get a reply from the platform in a timely manner. </a:t>
            </a:r>
            <a:endParaRPr lang="en-US"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p>
          <a:p>
            <a:pPr algn="just"/>
            <a:endParaRPr lang="en-GB"/>
          </a:p>
          <a:p>
            <a:pPr marL="171450" indent="-171450">
              <a:buFont typeface="Arial"/>
              <a:buChar char="•"/>
            </a:pPr>
            <a:r>
              <a:rPr lang="en-GB"/>
              <a:t>You may be asked for your email address as the online platform must, by law, reply to you in a timely manner and let you know what they will do with your report. </a:t>
            </a:r>
            <a:endParaRPr lang="en-US"/>
          </a:p>
          <a:p>
            <a:pPr marL="171450" indent="-171450">
              <a:buFont typeface="Arial"/>
              <a:buChar char="•"/>
            </a:pPr>
            <a:r>
              <a:rPr lang="en-GB" i="0"/>
              <a:t>While it may be challenging that you, or a student, must know and clearly state the law in Ireland that the content in question breaks, online platforms have to be careful around removing content that is lawful. Online platforms have their own rules as to how lawful content is moderated. Online platforms operate in many countries and laws are different in all the various countries where they operate.</a:t>
            </a:r>
            <a:endParaRPr lang="en-US" i="0"/>
          </a:p>
          <a:p>
            <a:pPr marL="171450" indent="-171450">
              <a:buFont typeface="Arial"/>
              <a:buChar char="•"/>
            </a:pPr>
            <a:r>
              <a:rPr lang="en-GB" i="0"/>
              <a:t>You may also need to share the URLs of the content in question. This is the evidence you need so that the online platform can locate the content in question to review it. </a:t>
            </a:r>
            <a:endParaRPr lang="en-US" i="0">
              <a:ea typeface="Calibri" panose="020F0502020204030204"/>
              <a:cs typeface="Calibri" panose="020F0502020204030204"/>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5–8 mins</a:t>
            </a:r>
          </a:p>
          <a:p>
            <a:endParaRPr lang="en-US" dirty="0"/>
          </a:p>
          <a:p>
            <a:pPr marL="171450" indent="-171450" algn="just">
              <a:buFont typeface="Arial"/>
              <a:buChar char="•"/>
            </a:pPr>
            <a:r>
              <a:rPr lang="en-GB" dirty="0"/>
              <a:t>This is a practical exercise that allows you to talk your students through the steps of reporting illegal content. Sometimes students may think they know how to report something, but they may never have had the experience of doing it. </a:t>
            </a:r>
            <a:endParaRPr lang="en-US" dirty="0">
              <a:ea typeface="Calibri" panose="020F0502020204030204"/>
              <a:cs typeface="Calibri" panose="020F0502020204030204"/>
            </a:endParaRPr>
          </a:p>
          <a:p>
            <a:pPr marL="171450" indent="-171450" algn="just">
              <a:buFont typeface="Arial"/>
              <a:buChar char="•"/>
            </a:pPr>
            <a:r>
              <a:rPr lang="en-GB" dirty="0"/>
              <a:t>This activity can be done in a few ways. If your students have access to individual devices, they can follow and complete this activity themselves. If they don’t, you can run through this reporting activity together as a class. </a:t>
            </a:r>
            <a:endParaRPr lang="en-US" dirty="0">
              <a:ea typeface="Calibri" panose="020F0502020204030204"/>
              <a:cs typeface="Calibri" panose="020F0502020204030204"/>
            </a:endParaRPr>
          </a:p>
          <a:p>
            <a:pPr marL="171450" indent="-171450" algn="just">
              <a:buFont typeface="Arial"/>
              <a:buChar char="•"/>
            </a:pPr>
            <a:r>
              <a:rPr lang="en-GB" dirty="0"/>
              <a:t>The </a:t>
            </a:r>
            <a:r>
              <a:rPr lang="en-GB" b="1" dirty="0"/>
              <a:t>purpose of this activity is not to make an illegal report</a:t>
            </a:r>
            <a:r>
              <a:rPr lang="en-GB" dirty="0"/>
              <a:t>, it is just to show students </a:t>
            </a:r>
            <a:r>
              <a:rPr lang="en-GB" b="1" i="1" dirty="0"/>
              <a:t>the process</a:t>
            </a:r>
            <a:r>
              <a:rPr lang="en-GB" dirty="0"/>
              <a:t> for doing it. </a:t>
            </a:r>
            <a:endParaRPr lang="en-GB" dirty="0">
              <a:ea typeface="Calibri"/>
              <a:cs typeface="Calibri"/>
            </a:endParaRPr>
          </a:p>
          <a:p>
            <a:pPr algn="just"/>
            <a:endParaRPr lang="en-GB" b="1" dirty="0"/>
          </a:p>
          <a:p>
            <a:pPr algn="just"/>
            <a:r>
              <a:rPr lang="en-GB" b="1" dirty="0"/>
              <a:t>Please note:</a:t>
            </a:r>
            <a:r>
              <a:rPr lang="en-GB" dirty="0"/>
              <a:t> YouTube was chosen for this exercise based on its availability on students' and teachers' devices. If your students can access other devices or platforms, you can choose to look at reporting illegal content on another platform.</a:t>
            </a:r>
            <a:endParaRPr lang="en-US" dirty="0">
              <a:ea typeface="Calibri"/>
              <a:cs typeface="Calibri"/>
            </a:endParaRPr>
          </a:p>
          <a:p>
            <a:pPr algn="just"/>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Time:</a:t>
            </a:r>
            <a:r>
              <a:rPr lang="en-US"/>
              <a:t> 1 min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a:t>
            </a:r>
            <a:r>
              <a:rPr lang="en-GB"/>
              <a:t>: 1 min</a:t>
            </a:r>
          </a:p>
          <a:p>
            <a:pPr algn="just"/>
            <a:endParaRPr lang="en-GB"/>
          </a:p>
          <a:p>
            <a:pPr algn="just"/>
            <a:r>
              <a:rPr lang="en-GB"/>
              <a:t>The purpose of this slide is to give students the contact details of the </a:t>
            </a:r>
            <a:r>
              <a:rPr lang="en-GB" err="1"/>
              <a:t>Coimisiún</a:t>
            </a:r>
            <a:r>
              <a:rPr lang="en-GB"/>
              <a:t> </a:t>
            </a:r>
            <a:r>
              <a:rPr lang="en-GB" err="1"/>
              <a:t>na</a:t>
            </a:r>
            <a:r>
              <a:rPr lang="en-GB"/>
              <a:t> </a:t>
            </a:r>
            <a:r>
              <a:rPr lang="en-GB" err="1"/>
              <a:t>Meán</a:t>
            </a:r>
            <a:r>
              <a:rPr lang="en-GB"/>
              <a:t> Advice Centre. If you or your students feel online platforms are not fulfilling their duties under the Online Safety Framework (DSA/OSC/TCOR), you can report to </a:t>
            </a:r>
            <a:r>
              <a:rPr lang="en-GB" err="1"/>
              <a:t>Coimisiún</a:t>
            </a:r>
            <a:r>
              <a:rPr lang="en-GB"/>
              <a:t> </a:t>
            </a:r>
            <a:r>
              <a:rPr lang="en-GB" err="1"/>
              <a:t>na</a:t>
            </a:r>
            <a:r>
              <a:rPr lang="en-GB"/>
              <a:t> </a:t>
            </a:r>
            <a:r>
              <a:rPr lang="en-GB" err="1"/>
              <a:t>Meán</a:t>
            </a:r>
            <a:r>
              <a:rPr lang="en-GB"/>
              <a:t>. </a:t>
            </a:r>
            <a:endParaRPr lang="en-IE">
              <a:ea typeface="Calibri"/>
              <a:cs typeface="Calibri"/>
            </a:endParaRPr>
          </a:p>
          <a:p>
            <a:pPr algn="just"/>
            <a:endParaRPr lang="en-GB"/>
          </a:p>
          <a:p>
            <a:r>
              <a:rPr lang="en-GB"/>
              <a:t>Sometimes the public contact the Advice Centre and expect </a:t>
            </a:r>
            <a:r>
              <a:rPr lang="en-GB" err="1"/>
              <a:t>Coimisiún</a:t>
            </a:r>
            <a:r>
              <a:rPr lang="en-GB"/>
              <a:t> </a:t>
            </a:r>
            <a:r>
              <a:rPr lang="en-GB" err="1"/>
              <a:t>na</a:t>
            </a:r>
            <a:r>
              <a:rPr lang="en-GB"/>
              <a:t> </a:t>
            </a:r>
            <a:r>
              <a:rPr lang="en-GB" err="1"/>
              <a:t>Meán</a:t>
            </a:r>
            <a:r>
              <a:rPr lang="en-GB"/>
              <a:t> to take down the post or content that they find upsetting. This is not generally something </a:t>
            </a:r>
            <a:r>
              <a:rPr lang="en-GB" err="1"/>
              <a:t>Coimisiún</a:t>
            </a:r>
            <a:r>
              <a:rPr lang="en-GB"/>
              <a:t> </a:t>
            </a:r>
            <a:r>
              <a:rPr lang="en-GB" err="1"/>
              <a:t>na</a:t>
            </a:r>
            <a:r>
              <a:rPr lang="en-GB"/>
              <a:t> </a:t>
            </a:r>
            <a:r>
              <a:rPr lang="en-GB" err="1"/>
              <a:t>Meán</a:t>
            </a:r>
            <a:r>
              <a:rPr lang="en-GB"/>
              <a:t> can do (except in extreme situations, like a threat to life). </a:t>
            </a:r>
            <a:r>
              <a:rPr lang="en-GB" err="1"/>
              <a:t>Coimisiún</a:t>
            </a:r>
            <a:r>
              <a:rPr lang="en-GB"/>
              <a:t> </a:t>
            </a:r>
            <a:r>
              <a:rPr lang="en-GB" err="1"/>
              <a:t>na</a:t>
            </a:r>
            <a:r>
              <a:rPr lang="en-GB"/>
              <a:t> </a:t>
            </a:r>
            <a:r>
              <a:rPr lang="en-GB" err="1"/>
              <a:t>Meán</a:t>
            </a:r>
            <a:r>
              <a:rPr lang="en-GB"/>
              <a:t> is like a referee, making sure that the online platforms follow the laws. The blue box at the bottom of this slide has more information about this. </a:t>
            </a:r>
            <a:br>
              <a:rPr lang="en-US">
                <a:cs typeface="+mn-lt"/>
              </a:rPr>
            </a:b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final section of the lesson (slides 22–26) provides some scenarios for class discussion. Students will hopefully get a better understanding of when they can and cannot report to </a:t>
            </a:r>
            <a:r>
              <a:rPr lang="en-US" err="1">
                <a:ea typeface="Calibri"/>
                <a:cs typeface="Calibri"/>
              </a:rPr>
              <a:t>Coimisiún</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Meán</a:t>
            </a:r>
            <a:r>
              <a:rPr lang="en-US">
                <a:ea typeface="Calibri"/>
                <a:cs typeface="Calibri"/>
              </a:rPr>
              <a:t>.</a:t>
            </a:r>
          </a:p>
          <a:p>
            <a:endParaRPr lang="en-US">
              <a:ea typeface="Calibri"/>
              <a:cs typeface="Calibri"/>
            </a:endParaRPr>
          </a:p>
          <a:p>
            <a:r>
              <a:rPr lang="en-US" b="1">
                <a:ea typeface="Calibri"/>
                <a:cs typeface="Calibri"/>
              </a:rPr>
              <a:t>Important note: </a:t>
            </a:r>
            <a:endParaRPr lang="en-US" b="1"/>
          </a:p>
          <a:p>
            <a:pPr algn="just"/>
            <a:r>
              <a:rPr lang="en-GB" err="1"/>
              <a:t>Coimisiún</a:t>
            </a:r>
            <a:r>
              <a:rPr lang="en-GB"/>
              <a:t> </a:t>
            </a:r>
            <a:r>
              <a:rPr lang="en-GB" err="1"/>
              <a:t>na</a:t>
            </a:r>
            <a:r>
              <a:rPr lang="en-GB"/>
              <a:t> </a:t>
            </a:r>
            <a:r>
              <a:rPr lang="en-GB" err="1"/>
              <a:t>Meán</a:t>
            </a:r>
            <a:r>
              <a:rPr lang="en-GB"/>
              <a:t> is a new organisation. The laws that form the Online Safety Framework are also new. It is understandable that there may be some confusion around what you can and can’t report to </a:t>
            </a:r>
            <a:r>
              <a:rPr lang="en-GB" err="1"/>
              <a:t>Coimisiún</a:t>
            </a:r>
            <a:r>
              <a:rPr lang="en-GB"/>
              <a:t> </a:t>
            </a:r>
            <a:r>
              <a:rPr lang="en-GB" err="1"/>
              <a:t>na</a:t>
            </a:r>
            <a:r>
              <a:rPr lang="en-GB"/>
              <a:t> </a:t>
            </a:r>
            <a:r>
              <a:rPr lang="en-GB" err="1"/>
              <a:t>Meán</a:t>
            </a:r>
            <a:r>
              <a:rPr lang="en-GB"/>
              <a:t>, and it is aware that laws and rules are open to interpretation. </a:t>
            </a:r>
            <a:endParaRPr lang="en-US"/>
          </a:p>
          <a:p>
            <a:pPr algn="just"/>
            <a:endParaRPr lang="en-GB"/>
          </a:p>
          <a:p>
            <a:pPr algn="just"/>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the organisation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They are also signposted to other professionals or organisations that might be able to help instead.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a:t>2 mins</a:t>
            </a:r>
          </a:p>
          <a:p>
            <a:endParaRPr lang="en-US"/>
          </a:p>
          <a:p>
            <a:r>
              <a:rPr lang="en-GB"/>
              <a:t>This part of the lesson looks at various scenarios that, as a group, your students will need to decide if this is something that can be reported to </a:t>
            </a:r>
            <a:r>
              <a:rPr lang="en-GB" err="1"/>
              <a:t>Coimisiún</a:t>
            </a:r>
            <a:r>
              <a:rPr lang="en-GB"/>
              <a:t> </a:t>
            </a:r>
            <a:r>
              <a:rPr lang="en-GB" err="1"/>
              <a:t>na</a:t>
            </a:r>
            <a:r>
              <a:rPr lang="en-GB"/>
              <a:t> </a:t>
            </a:r>
            <a:r>
              <a:rPr lang="en-GB" err="1"/>
              <a:t>Meán</a:t>
            </a:r>
            <a:r>
              <a:rPr lang="en-GB"/>
              <a:t> or not. </a:t>
            </a:r>
            <a:endParaRPr lang="en-US"/>
          </a:p>
          <a:p>
            <a:pPr marL="171450" indent="-171450">
              <a:buFont typeface="Arial,Sans-Serif"/>
              <a:buChar char="•"/>
            </a:pPr>
            <a:endParaRPr lang="en-GB"/>
          </a:p>
          <a:p>
            <a:pPr marL="171450" indent="-171450">
              <a:buFont typeface="Arial,Sans-Serif"/>
              <a:buChar char="•"/>
            </a:pPr>
            <a:r>
              <a:rPr lang="en-GB"/>
              <a:t>Divide the class into groups of 5 and tell the group there are different roles to fill:</a:t>
            </a:r>
            <a:endParaRPr lang="en-US"/>
          </a:p>
          <a:p>
            <a:pPr marL="628650" lvl="1" indent="-171450">
              <a:buFont typeface="Courier New,monospace"/>
              <a:buChar char="o"/>
            </a:pPr>
            <a:r>
              <a:rPr lang="en-GB"/>
              <a:t>Readers </a:t>
            </a:r>
            <a:endParaRPr lang="en-US"/>
          </a:p>
          <a:p>
            <a:pPr marL="628650" lvl="1" indent="-171450">
              <a:buFont typeface="Courier New,monospace"/>
              <a:buChar char="o"/>
            </a:pPr>
            <a:r>
              <a:rPr lang="en-GB"/>
              <a:t>Notetaker</a:t>
            </a:r>
            <a:endParaRPr lang="en-US"/>
          </a:p>
          <a:p>
            <a:pPr marL="628650" lvl="1" indent="-171450">
              <a:buFont typeface="Courier New,monospace"/>
              <a:buChar char="o"/>
            </a:pPr>
            <a:r>
              <a:rPr lang="en-GB"/>
              <a:t>Spokesperson</a:t>
            </a:r>
            <a:endParaRPr lang="en-US"/>
          </a:p>
          <a:p>
            <a:pPr marL="171450" indent="-171450">
              <a:buFont typeface="Arial,Sans-Serif"/>
              <a:buChar char="•"/>
            </a:pPr>
            <a:r>
              <a:rPr lang="en-GB"/>
              <a:t>Explain to the class that you will do the </a:t>
            </a:r>
            <a:r>
              <a:rPr lang="en-GB" b="1"/>
              <a:t>example scenario </a:t>
            </a:r>
            <a:r>
              <a:rPr lang="en-GB"/>
              <a:t>together first. From looking at the checklist on the next slide and at the table of laws on slide 15, answer the question: can you report this to </a:t>
            </a:r>
            <a:r>
              <a:rPr lang="en-GB" err="1"/>
              <a:t>Coimisiún</a:t>
            </a:r>
            <a:r>
              <a:rPr lang="en-GB"/>
              <a:t> </a:t>
            </a:r>
            <a:r>
              <a:rPr lang="en-GB" err="1"/>
              <a:t>na</a:t>
            </a:r>
            <a:r>
              <a:rPr lang="en-GB"/>
              <a:t> </a:t>
            </a:r>
            <a:r>
              <a:rPr lang="en-GB" err="1"/>
              <a:t>Meán</a:t>
            </a:r>
            <a:r>
              <a:rPr lang="en-GB"/>
              <a:t>? (YES/NO/I’M NOT SURE)</a:t>
            </a:r>
            <a:endParaRPr lang="en-US"/>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b="1">
                <a:ea typeface="Calibri"/>
                <a:cs typeface="Calibri"/>
              </a:rPr>
              <a:t>:</a:t>
            </a:r>
            <a:r>
              <a:rPr lang="en-US">
                <a:ea typeface="Calibri"/>
                <a:cs typeface="Calibri"/>
              </a:rPr>
              <a:t> 2–3 mins </a:t>
            </a:r>
          </a:p>
          <a:p>
            <a:endParaRPr lang="en-US">
              <a:ea typeface="Calibri"/>
              <a:cs typeface="Calibri"/>
            </a:endParaRPr>
          </a:p>
          <a:p>
            <a:pPr marL="171450" indent="-171450">
              <a:buFont typeface="Arial,Sans-Serif"/>
              <a:buChar char="•"/>
            </a:pPr>
            <a:r>
              <a:rPr lang="en-GB"/>
              <a:t>Before the students debate between themselves in groups, read out the example scenario as a class. </a:t>
            </a:r>
            <a:r>
              <a:rPr lang="en-US"/>
              <a:t>Read through the checklist too. </a:t>
            </a:r>
            <a:endParaRPr lang="en-US">
              <a:cs typeface="Calibri"/>
            </a:endParaRPr>
          </a:p>
          <a:p>
            <a:pPr marL="171450" indent="-171450">
              <a:buFont typeface="Arial,Sans-Serif"/>
              <a:buChar char="•"/>
            </a:pPr>
            <a:r>
              <a:rPr lang="en-GB"/>
              <a:t>Using the table of laws on slide 15, the checklist on this slide and the FAQs for Students, answer the question: </a:t>
            </a:r>
            <a:r>
              <a:rPr lang="en-GB" b="1"/>
              <a:t>Can the person in this scenario exercise one of their rights online and report to </a:t>
            </a:r>
            <a:r>
              <a:rPr lang="en-GB" b="1" err="1"/>
              <a:t>Coimisiún</a:t>
            </a:r>
            <a:r>
              <a:rPr lang="en-GB" b="1"/>
              <a:t> </a:t>
            </a:r>
            <a:r>
              <a:rPr lang="en-GB" b="1" err="1"/>
              <a:t>na</a:t>
            </a:r>
            <a:r>
              <a:rPr lang="en-GB" b="1"/>
              <a:t> </a:t>
            </a:r>
            <a:r>
              <a:rPr lang="en-GB" b="1" err="1"/>
              <a:t>Meán</a:t>
            </a:r>
            <a:r>
              <a:rPr lang="en-GB" b="1"/>
              <a:t>?</a:t>
            </a:r>
            <a:r>
              <a:rPr lang="en-GB"/>
              <a:t> Students answer YES/NO/I'M NOT SURE.</a:t>
            </a:r>
            <a:endParaRPr lang="en-GB">
              <a:cs typeface="Calibri" panose="020F0502020204030204"/>
            </a:endParaRPr>
          </a:p>
          <a:p>
            <a:pPr marL="171450" indent="-171450">
              <a:buFont typeface="Arial,Sans-Serif"/>
              <a:buChar char="•"/>
            </a:pPr>
            <a:r>
              <a:rPr lang="en-GB"/>
              <a:t>In this example scenario, students </a:t>
            </a:r>
            <a:r>
              <a:rPr lang="en-GB" b="1"/>
              <a:t>can</a:t>
            </a:r>
            <a:r>
              <a:rPr lang="en-GB"/>
              <a:t> report to </a:t>
            </a:r>
            <a:r>
              <a:rPr lang="en-GB" err="1"/>
              <a:t>Coimisiún</a:t>
            </a:r>
            <a:r>
              <a:rPr lang="en-GB"/>
              <a:t> </a:t>
            </a:r>
            <a:r>
              <a:rPr lang="en-GB" err="1"/>
              <a:t>na</a:t>
            </a:r>
            <a:r>
              <a:rPr lang="en-GB"/>
              <a:t> </a:t>
            </a:r>
            <a:r>
              <a:rPr lang="en-GB" err="1"/>
              <a:t>Meán</a:t>
            </a:r>
            <a:r>
              <a:rPr lang="en-GB"/>
              <a:t>. </a:t>
            </a:r>
            <a:endParaRPr lang="en-US"/>
          </a:p>
          <a:p>
            <a:endParaRPr lang="en-GB"/>
          </a:p>
          <a:p>
            <a:pPr>
              <a:buFont typeface="Arial,Sans-Serif"/>
            </a:pPr>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a:t>
            </a:r>
            <a:r>
              <a:rPr lang="en-GB" err="1"/>
              <a:t>Coimisiún</a:t>
            </a:r>
            <a:r>
              <a:rPr lang="en-GB"/>
              <a:t> </a:t>
            </a:r>
            <a:r>
              <a:rPr lang="en-GB" err="1"/>
              <a:t>na</a:t>
            </a:r>
            <a:r>
              <a:rPr lang="en-GB"/>
              <a:t> </a:t>
            </a:r>
            <a:r>
              <a:rPr lang="en-GB" err="1"/>
              <a:t>Meán</a:t>
            </a:r>
            <a:r>
              <a:rPr lang="en-GB"/>
              <a:t>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or they are signposted to other professionals or organisations that might be able to help instead. </a:t>
            </a:r>
            <a:endParaRPr lang="en-US">
              <a:ea typeface="Calibri"/>
              <a:cs typeface="Calibri" panose="020F0502020204030204"/>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4–8 mins</a:t>
            </a:r>
            <a:endParaRPr lang="en-US"/>
          </a:p>
          <a:p>
            <a:pPr lvl="0"/>
            <a:endParaRPr lang="en-GB"/>
          </a:p>
          <a:p>
            <a:r>
              <a:rPr lang="en-GB" b="1"/>
              <a:t>You will need per group: </a:t>
            </a:r>
            <a:r>
              <a:rPr lang="en-GB"/>
              <a:t>x 1 print out template, x 1 FAQs, x 1 table of laws, x 1 checklist</a:t>
            </a:r>
          </a:p>
          <a:p>
            <a:endParaRPr lang="en-GB"/>
          </a:p>
          <a:p>
            <a:pPr marL="171450" indent="-171450">
              <a:buFont typeface="Arial,Sans-Serif"/>
              <a:buChar char="•"/>
            </a:pPr>
            <a:r>
              <a:rPr lang="en-GB"/>
              <a:t>Give each group of 5 a scenario. You could give one side of the room Scenario 1. The middle section of the room could get Scenario 2 and the further side of the room could get Scenario 3. </a:t>
            </a:r>
          </a:p>
          <a:p>
            <a:pPr marL="171450" indent="-171450">
              <a:buFont typeface="Arial,Sans-Serif"/>
              <a:buChar char="•"/>
            </a:pPr>
            <a:r>
              <a:rPr lang="en-GB"/>
              <a:t>Print off and give each group the various handouts. Explain they need to discuss the various scenarios and decide as a group if this instance could be reported to </a:t>
            </a:r>
            <a:r>
              <a:rPr lang="en-GB" err="1"/>
              <a:t>Coimisiún</a:t>
            </a:r>
            <a:r>
              <a:rPr lang="en-GB"/>
              <a:t> </a:t>
            </a:r>
            <a:r>
              <a:rPr lang="en-GB" err="1"/>
              <a:t>na</a:t>
            </a:r>
            <a:r>
              <a:rPr lang="en-GB"/>
              <a:t> </a:t>
            </a:r>
            <a:r>
              <a:rPr lang="en-GB" err="1"/>
              <a:t>Meán</a:t>
            </a:r>
            <a:r>
              <a:rPr lang="en-GB"/>
              <a:t> (YES/NO/I’M NOT SURE). </a:t>
            </a:r>
          </a:p>
          <a:p>
            <a:pPr marL="171450" indent="-171450">
              <a:buFont typeface="Arial,Sans-Serif"/>
              <a:buChar char="•"/>
            </a:pPr>
            <a:r>
              <a:rPr lang="en-GB"/>
              <a:t>Allow 4–5 minutes for discussion and then feedback as a group together. </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dirty="0"/>
              <a:t>4–5 mins</a:t>
            </a:r>
          </a:p>
          <a:p>
            <a:endParaRPr lang="en-GB" dirty="0"/>
          </a:p>
          <a:p>
            <a:pPr marL="171450" indent="-171450">
              <a:buFont typeface="Arial"/>
              <a:buChar char="•"/>
            </a:pPr>
            <a:r>
              <a:rPr lang="en-GB" dirty="0"/>
              <a:t>Ask each nominated spokesperson to give their verdict on their scenario: Can you report to </a:t>
            </a:r>
            <a:r>
              <a:rPr lang="en-GB" dirty="0" err="1"/>
              <a:t>Coimisiún</a:t>
            </a:r>
            <a:r>
              <a:rPr lang="en-GB" dirty="0"/>
              <a:t> </a:t>
            </a:r>
            <a:r>
              <a:rPr lang="en-GB" dirty="0" err="1"/>
              <a:t>na</a:t>
            </a:r>
            <a:r>
              <a:rPr lang="en-GB" dirty="0"/>
              <a:t> </a:t>
            </a:r>
            <a:r>
              <a:rPr lang="en-GB" dirty="0" err="1"/>
              <a:t>Meán</a:t>
            </a:r>
            <a:r>
              <a:rPr lang="en-GB" dirty="0"/>
              <a:t>? YES/NO/NOT SURE</a:t>
            </a:r>
            <a:endParaRPr lang="en-IE" dirty="0">
              <a:cs typeface="Calibri"/>
            </a:endParaRPr>
          </a:p>
          <a:p>
            <a:pPr marL="171450" indent="-171450">
              <a:buFont typeface="Arial"/>
              <a:buChar char="•"/>
            </a:pPr>
            <a:r>
              <a:rPr lang="en-GB" dirty="0"/>
              <a:t>Go through their answers before revealing the answers on the next slide. </a:t>
            </a:r>
            <a:endParaRPr lang="en-IE"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Time:</a:t>
            </a:r>
            <a:r>
              <a:rPr lang="en-GB">
                <a:ea typeface="Calibri"/>
                <a:cs typeface="Calibri"/>
              </a:rPr>
              <a:t> 1 min</a:t>
            </a:r>
          </a:p>
          <a:p>
            <a:endParaRPr lang="en-GB">
              <a:ea typeface="Calibri"/>
              <a:cs typeface="Calibri"/>
            </a:endParaRPr>
          </a:p>
          <a:p>
            <a:r>
              <a:rPr lang="en-GB">
                <a:ea typeface="Calibri"/>
                <a:cs typeface="Calibri"/>
              </a:rPr>
              <a:t>The</a:t>
            </a:r>
            <a:r>
              <a:rPr lang="en-GB"/>
              <a:t> purpose of this slide is to outline that there are many other organisations that might be able to help. Seeing illegal or harmful content can be distressing and it is important for students to know that they can talk to a trusted adult or professional if they are worried or upset about something they saw online. </a:t>
            </a: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 </a:t>
            </a:r>
            <a:endParaRPr lang="en-US">
              <a:ea typeface="Calibri" panose="020F0502020204030204"/>
              <a:cs typeface="Calibri" panose="020F0502020204030204"/>
            </a:endParaRPr>
          </a:p>
          <a:p>
            <a:endParaRPr lang="en-GB"/>
          </a:p>
          <a:p>
            <a:r>
              <a:rPr lang="en-GB"/>
              <a:t>Recap slide</a:t>
            </a:r>
            <a:endParaRPr lang="en-GB">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35953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a:t>
            </a:r>
            <a:endParaRPr lang="en-US"/>
          </a:p>
          <a:p>
            <a:endParaRPr lang="en-GB"/>
          </a:p>
          <a:p>
            <a:r>
              <a:rPr lang="en-GB"/>
              <a:t>Key takeaways from the lesson.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2 mins</a:t>
            </a:r>
            <a:endParaRPr lang="en-US"/>
          </a:p>
          <a:p>
            <a:endParaRPr lang="en-GB"/>
          </a:p>
          <a:p>
            <a:r>
              <a:rPr lang="en-GB"/>
              <a:t>Ask students to write their reflection into their copies.</a:t>
            </a:r>
            <a:endParaRPr lang="en-US"/>
          </a:p>
          <a:p>
            <a:endParaRPr lang="en-GB"/>
          </a:p>
          <a:p>
            <a:r>
              <a:rPr lang="en-GB"/>
              <a:t>It is very important to allow time for your students to reflect on what they have learned in this lesson.</a:t>
            </a:r>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section of the lesson (slides 4–7) will explore children's rights online. Students will watch a short video (on slide 6) and will answer some questions afterwards.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Time:</a:t>
            </a:r>
            <a:r>
              <a:rPr lang="en-GB" dirty="0">
                <a:ea typeface="Calibri"/>
                <a:cs typeface="Calibri"/>
              </a:rPr>
              <a:t> 3–5 mins </a:t>
            </a:r>
            <a:endParaRPr lang="en-GB" dirty="0"/>
          </a:p>
          <a:p>
            <a:pPr marL="171450" indent="-171450">
              <a:buFont typeface="Arial"/>
              <a:buChar char="•"/>
            </a:pPr>
            <a:endParaRPr lang="en-GB" dirty="0">
              <a:ea typeface="Calibri"/>
              <a:cs typeface="Calibri"/>
            </a:endParaRPr>
          </a:p>
          <a:p>
            <a:pPr marL="171450" indent="-171450">
              <a:buFont typeface="Arial"/>
              <a:buChar char="•"/>
            </a:pPr>
            <a:r>
              <a:rPr lang="en-GB" dirty="0" err="1"/>
              <a:t>Coimisiún</a:t>
            </a:r>
            <a:r>
              <a:rPr lang="en-GB" dirty="0"/>
              <a:t> </a:t>
            </a:r>
            <a:r>
              <a:rPr lang="en-GB" dirty="0" err="1"/>
              <a:t>na</a:t>
            </a:r>
            <a:r>
              <a:rPr lang="en-GB" dirty="0"/>
              <a:t> </a:t>
            </a:r>
            <a:r>
              <a:rPr lang="en-GB" dirty="0" err="1"/>
              <a:t>Meán</a:t>
            </a:r>
            <a:r>
              <a:rPr lang="en-GB" dirty="0"/>
              <a:t> would be very grateful if you could ask your students to fill in a 3-minute survey, found here: https://forms.office.com/e/kzNSVBA1sm</a:t>
            </a:r>
          </a:p>
          <a:p>
            <a:pPr marL="171450" indent="-171450">
              <a:buFont typeface="Arial"/>
              <a:buChar char="•"/>
            </a:pPr>
            <a:r>
              <a:rPr lang="en-GB" dirty="0">
                <a:cs typeface="Calibri" panose="020F0502020204030204"/>
              </a:rPr>
              <a:t>A teacher’s survey can be found in the Teacher’s Guide and here</a:t>
            </a:r>
            <a:r>
              <a:rPr lang="en-GB">
                <a:cs typeface="Calibri" panose="020F0502020204030204"/>
              </a:rPr>
              <a:t>: https://forms.office.com/e/SVctzjG7nz</a:t>
            </a:r>
          </a:p>
          <a:p>
            <a:pPr marL="171450" indent="-171450">
              <a:buFont typeface="Arial"/>
              <a:buChar char="•"/>
            </a:pPr>
            <a:r>
              <a:rPr lang="en-GB"/>
              <a:t>This </a:t>
            </a:r>
            <a:r>
              <a:rPr lang="en-GB" dirty="0"/>
              <a:t>helps the organisation understand what worked and what it might change in any future educational resources. </a:t>
            </a:r>
            <a:endParaRPr lang="en-US"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1–2 mins</a:t>
            </a:r>
          </a:p>
          <a:p>
            <a:endParaRPr lang="en-GB">
              <a:ea typeface="Calibri"/>
              <a:cs typeface="Calibri"/>
            </a:endParaRPr>
          </a:p>
          <a:p>
            <a:pPr marL="171450" indent="-171450">
              <a:buFont typeface="Arial"/>
              <a:buChar char="•"/>
            </a:pPr>
            <a:r>
              <a:rPr lang="en-GB">
                <a:ea typeface="Calibri"/>
                <a:cs typeface="Calibri"/>
              </a:rPr>
              <a:t>Divide the class into pairs. Explain they need a piece of paper, a pen and a partner. </a:t>
            </a:r>
          </a:p>
          <a:p>
            <a:pPr marL="171450" indent="-171450">
              <a:buFont typeface="Arial"/>
              <a:buChar char="•"/>
            </a:pPr>
            <a:r>
              <a:rPr lang="en-GB">
                <a:ea typeface="Calibri"/>
                <a:cs typeface="Calibri"/>
              </a:rPr>
              <a:t>Using a class timer, or your watch, explain to the class that you will give them 60 seconds to write down as many rights they have, both in general and rights in the online space. You may choose to remind them that they learned about children’s rights under the United Nations Convention on the Rights of the Child in CSPE in 1st Year. </a:t>
            </a:r>
          </a:p>
          <a:p>
            <a:pPr marL="171450" indent="-171450">
              <a:buFont typeface="Arial"/>
              <a:buChar char="•"/>
            </a:pPr>
            <a:r>
              <a:rPr lang="en-GB">
                <a:ea typeface="Calibri"/>
                <a:cs typeface="Calibri"/>
              </a:rPr>
              <a:t>Feedback as a class. Did any group get more than 3 of each? </a:t>
            </a:r>
          </a:p>
          <a:p>
            <a:pPr marL="171450" indent="-171450">
              <a:buFont typeface="Arial"/>
              <a:buChar char="•"/>
            </a:pPr>
            <a:r>
              <a:rPr lang="en-GB">
                <a:ea typeface="Calibri"/>
                <a:cs typeface="Calibri"/>
              </a:rPr>
              <a:t>Suggested answers are on the next slide. </a:t>
            </a: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 min</a:t>
            </a:r>
          </a:p>
          <a:p>
            <a:endParaRPr lang="en-US" dirty="0"/>
          </a:p>
          <a:p>
            <a:r>
              <a:rPr lang="en-US" dirty="0"/>
              <a:t>Your students will have already learned about children's rights. It's important for them to understand that the same rights apply to them online. </a:t>
            </a:r>
            <a:endParaRPr lang="en-US" dirty="0">
              <a:ea typeface="Calibri"/>
              <a:cs typeface="Calibri"/>
            </a:endParaRPr>
          </a:p>
          <a:p>
            <a:endParaRPr lang="en-US" dirty="0"/>
          </a:p>
          <a:p>
            <a:r>
              <a:rPr lang="en-GB" b="1" dirty="0"/>
              <a:t>Further notes: </a:t>
            </a:r>
            <a:endParaRPr lang="en-US" dirty="0"/>
          </a:p>
          <a:p>
            <a:pPr marL="171450" indent="-171450">
              <a:buFont typeface="Arial"/>
              <a:buChar char="•"/>
            </a:pPr>
            <a:r>
              <a:rPr lang="en-GB" dirty="0"/>
              <a:t>If you are under the age of 18, you are considered a child and you have children’s rights. Ireland ratified the </a:t>
            </a:r>
            <a:r>
              <a:rPr lang="en-GB" dirty="0">
                <a:hlinkClick r:id="rId3"/>
              </a:rPr>
              <a:t>Convention on the Rights of the Child</a:t>
            </a:r>
            <a:r>
              <a:rPr lang="en-GB" dirty="0"/>
              <a:t> (</a:t>
            </a:r>
            <a:r>
              <a:rPr lang="en-IE" sz="1800" dirty="0">
                <a:effectLst/>
                <a:latin typeface="Segoe UI" panose="020B0502040204020203" pitchFamily="34" charset="0"/>
              </a:rPr>
              <a:t>https://www.ohchr.org/en/instruments-mechanisms/instruments/convention-rights-child</a:t>
            </a:r>
            <a:r>
              <a:rPr lang="en-GB" dirty="0"/>
              <a:t>) in 1992 and, as such, agreed to the 42 rights outlined in this convention. Examples of these rights are in the slide above. For more information, you can look at </a:t>
            </a:r>
            <a:r>
              <a:rPr lang="en-GB" dirty="0">
                <a:hlinkClick r:id="rId4"/>
              </a:rPr>
              <a:t>www.oco.ie/rights</a:t>
            </a:r>
            <a:r>
              <a:rPr lang="en-GB" dirty="0"/>
              <a:t> or </a:t>
            </a:r>
            <a:r>
              <a:rPr lang="en-GB" dirty="0">
                <a:hlinkClick r:id="rId5"/>
              </a:rPr>
              <a:t>www.itsyourright.ie</a:t>
            </a:r>
            <a:r>
              <a:rPr lang="en-GB" dirty="0"/>
              <a:t> </a:t>
            </a:r>
            <a:endParaRPr lang="en-US" dirty="0">
              <a:ea typeface="Calibri" panose="020F0502020204030204"/>
              <a:cs typeface="Calibri" panose="020F0502020204030204"/>
            </a:endParaRPr>
          </a:p>
          <a:p>
            <a:pPr marL="171450" indent="-171450">
              <a:buFont typeface="Arial"/>
              <a:buChar char="•"/>
            </a:pPr>
            <a:r>
              <a:rPr lang="en-GB" dirty="0"/>
              <a:t>In 2021, it was clarified under </a:t>
            </a:r>
            <a:r>
              <a:rPr lang="en-GB" dirty="0">
                <a:hlinkClick r:id="rId6"/>
              </a:rPr>
              <a:t>General Comment 25</a:t>
            </a:r>
            <a:r>
              <a:rPr lang="en-GB" dirty="0"/>
              <a:t> (</a:t>
            </a:r>
            <a:r>
              <a:rPr lang="en-IE" sz="1800" dirty="0">
                <a:effectLst/>
                <a:latin typeface="Segoe UI" panose="020B0502040204020203" pitchFamily="34" charset="0"/>
              </a:rPr>
              <a:t>https://www.ohchr.org/en/documents/general-comments-and-recommendations/general-comment-no-25-2021-childrens-rights-relation) </a:t>
            </a:r>
            <a:r>
              <a:rPr lang="en-GB" dirty="0"/>
              <a:t>that children’s rights also exist online. However, enforcement of these rights has been an issue in the past. It may have felt like there were no consequences to those who broke rules in the past online. </a:t>
            </a:r>
            <a:endParaRPr lang="en-GB" dirty="0">
              <a:ea typeface="Calibri" panose="020F0502020204030204"/>
              <a:cs typeface="Calibri" panose="020F0502020204030204"/>
            </a:endParaRPr>
          </a:p>
          <a:p>
            <a:pPr marL="171450" indent="-171450">
              <a:buFont typeface="Arial"/>
              <a:buChar char="•"/>
            </a:pPr>
            <a:r>
              <a:rPr lang="en-GB" dirty="0"/>
              <a:t>Under the Online Safety Framework that </a:t>
            </a:r>
            <a:r>
              <a:rPr lang="en-GB" dirty="0" err="1"/>
              <a:t>Coimisiún</a:t>
            </a:r>
            <a:r>
              <a:rPr lang="en-GB" dirty="0"/>
              <a:t> </a:t>
            </a:r>
            <a:r>
              <a:rPr lang="en-GB" dirty="0" err="1"/>
              <a:t>na</a:t>
            </a:r>
            <a:r>
              <a:rPr lang="en-GB" dirty="0"/>
              <a:t> </a:t>
            </a:r>
            <a:r>
              <a:rPr lang="en-GB" dirty="0" err="1"/>
              <a:t>Meán</a:t>
            </a:r>
            <a:r>
              <a:rPr lang="en-GB" dirty="0"/>
              <a:t> enforces, this is now changed and this is what the video is about. </a:t>
            </a:r>
            <a:endParaRPr lang="en-GB" dirty="0">
              <a:ea typeface="Calibri"/>
              <a:cs typeface="Calibri"/>
            </a:endParaRPr>
          </a:p>
          <a:p>
            <a:r>
              <a:rPr lang="en-GB" dirty="0"/>
              <a:t> </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3 mins </a:t>
            </a:r>
          </a:p>
          <a:p>
            <a:endParaRPr lang="en-US" dirty="0"/>
          </a:p>
          <a:p>
            <a:pPr marL="171450" indent="-171450">
              <a:buAutoNum type="arabicPeriod"/>
            </a:pPr>
            <a:r>
              <a:rPr lang="en-GB" dirty="0"/>
              <a:t>Explain to the class that you will show them a video that outlines rights they have online. </a:t>
            </a:r>
            <a:r>
              <a:rPr lang="en-GB" b="1"/>
              <a:t>Video link: </a:t>
            </a:r>
            <a:r>
              <a:rPr lang="en-GB"/>
              <a:t>https://www.youtube.com/watch?v=i-umcO3LQPM </a:t>
            </a:r>
            <a:endParaRPr lang="en-US"/>
          </a:p>
          <a:p>
            <a:pPr marL="171450" indent="-171450">
              <a:buAutoNum type="arabicPeriod"/>
            </a:pPr>
            <a:r>
              <a:rPr lang="en-GB" dirty="0"/>
              <a:t>Play the 2-minute video and explain that there are questions that follow. </a:t>
            </a:r>
            <a:endParaRPr lang="en-US" dirty="0"/>
          </a:p>
          <a:p>
            <a:pPr marL="171450" indent="-171450">
              <a:buAutoNum type="arabicPeriod"/>
            </a:pPr>
            <a:r>
              <a:rPr lang="en-GB" dirty="0"/>
              <a:t>You can choose whether the class should discuss these questions in groups, or if they should write their answers in their copies.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5–10 mins </a:t>
            </a:r>
          </a:p>
          <a:p>
            <a:endParaRPr lang="en-US" dirty="0"/>
          </a:p>
          <a:p>
            <a:r>
              <a:rPr lang="en-GB" b="1" dirty="0"/>
              <a:t>Suggested answers: </a:t>
            </a:r>
            <a:endParaRPr lang="en-GB" dirty="0">
              <a:cs typeface="Calibri"/>
            </a:endParaRPr>
          </a:p>
          <a:p>
            <a:pPr marL="228600" indent="-228600">
              <a:buAutoNum type="arabicPeriod"/>
            </a:pPr>
            <a:r>
              <a:rPr lang="en-US" b="1" i="1" dirty="0"/>
              <a:t>Other risks online: </a:t>
            </a:r>
            <a:r>
              <a:rPr lang="en-US" dirty="0"/>
              <a:t>Spam, fake accounts (impersonation), pornography, extreme violence, nasty comments, doxing, abuse, harassment, echo chambers, toxic feeds.</a:t>
            </a:r>
            <a:endParaRPr lang="en-GB" dirty="0"/>
          </a:p>
          <a:p>
            <a:pPr marL="228600" indent="-228600">
              <a:buAutoNum type="arabicPeriod"/>
            </a:pPr>
            <a:r>
              <a:rPr lang="en-US" b="1" i="1" dirty="0"/>
              <a:t>What 3 rights do these rules highlight? </a:t>
            </a:r>
            <a:r>
              <a:rPr lang="en-US" dirty="0"/>
              <a:t>Right to report, right to express yourself, right to be protected from harm.</a:t>
            </a:r>
            <a:endParaRPr lang="en-US" dirty="0">
              <a:ea typeface="Calibri"/>
              <a:cs typeface="Calibri"/>
            </a:endParaRPr>
          </a:p>
          <a:p>
            <a:pPr marL="228600" indent="-228600">
              <a:buAutoNum type="arabicPeriod"/>
            </a:pPr>
            <a:r>
              <a:rPr lang="en-US" b="1" i="1" dirty="0"/>
              <a:t>Responsibilities online: </a:t>
            </a:r>
            <a:r>
              <a:rPr lang="en-US" dirty="0"/>
              <a:t>It is important that you don’t share nasty comments or upload intimate images of yourselves or others as this can be against the law. The right to express yourself freely needs to be balanced. Although you have a right to freedom of expression, you do not have the right to say anything that might cause harm to others, e.g. hate speech or speech encouraging terrorist activities. It is important to be kind online. </a:t>
            </a:r>
            <a:endParaRPr lang="en-US" dirty="0">
              <a:ea typeface="Calibri"/>
              <a:cs typeface="Calibri"/>
            </a:endParaRPr>
          </a:p>
          <a:p>
            <a:pPr marL="228600" indent="-228600">
              <a:buAutoNum type="arabicPeriod"/>
            </a:pPr>
            <a:r>
              <a:rPr lang="en-US" b="1" i="1" dirty="0"/>
              <a:t>What can you do: </a:t>
            </a:r>
            <a:r>
              <a:rPr lang="en-US" dirty="0"/>
              <a:t>You can contact the Advice Centre at </a:t>
            </a:r>
            <a:r>
              <a:rPr lang="en-US" dirty="0" err="1"/>
              <a:t>Coimisiún</a:t>
            </a:r>
            <a:r>
              <a:rPr lang="en-US" dirty="0"/>
              <a:t> </a:t>
            </a:r>
            <a:r>
              <a:rPr lang="en-US" dirty="0" err="1"/>
              <a:t>na</a:t>
            </a:r>
            <a:r>
              <a:rPr lang="en-US" dirty="0"/>
              <a:t> </a:t>
            </a:r>
            <a:r>
              <a:rPr lang="en-US" dirty="0" err="1"/>
              <a:t>Meán</a:t>
            </a:r>
            <a:r>
              <a:rPr lang="en-US" dirty="0"/>
              <a:t> by email at </a:t>
            </a:r>
            <a:r>
              <a:rPr lang="en-US" dirty="0">
                <a:hlinkClick r:id="rId3"/>
              </a:rPr>
              <a:t>usersupport@cnam.ie</a:t>
            </a:r>
            <a:endParaRPr lang="en-US" dirty="0">
              <a:ea typeface="Calibri"/>
              <a:cs typeface="Calibri"/>
            </a:endParaRPr>
          </a:p>
          <a:p>
            <a:pPr marL="228600" indent="-228600">
              <a:buFontTx/>
              <a:buAutoNum type="arabicPeriod"/>
            </a:pPr>
            <a:r>
              <a:rPr lang="en-US" b="1" i="1" dirty="0">
                <a:cs typeface="Calibri"/>
              </a:rPr>
              <a:t>Are the laws necessary? </a:t>
            </a:r>
            <a:r>
              <a:rPr lang="en-US" dirty="0"/>
              <a:t>Two possible answers: </a:t>
            </a:r>
            <a:endParaRPr lang="en-US" b="1" i="1" dirty="0"/>
          </a:p>
          <a:p>
            <a:pPr lvl="1" indent="-228600">
              <a:buFont typeface="Courier New"/>
              <a:buChar char="o"/>
            </a:pPr>
            <a:r>
              <a:rPr lang="en-IE" b="1" dirty="0"/>
              <a:t>I think they are good:</a:t>
            </a:r>
            <a:r>
              <a:rPr lang="en-IE" dirty="0"/>
              <a:t> It is important to have laws online and consequences for those who break the rules. Social media companies and online platforms have regulated themselves for too long. It is time that someone, like a regulator, holds them to account. Online platforms need to think about the safety of users and make changes because of that, and not solely on profit. </a:t>
            </a:r>
            <a:endParaRPr lang="en-US" dirty="0">
              <a:cs typeface="Calibri" panose="020F0502020204030204"/>
            </a:endParaRPr>
          </a:p>
          <a:p>
            <a:pPr lvl="1" indent="-228600">
              <a:buFont typeface="Courier New"/>
              <a:buChar char="o"/>
            </a:pPr>
            <a:r>
              <a:rPr lang="en-IE" b="1" dirty="0"/>
              <a:t>I don't think they are good/they don't do enough: </a:t>
            </a:r>
            <a:r>
              <a:rPr lang="en-IE" dirty="0"/>
              <a:t>Laws don’t work online. It is too difficult to prove wrongdoing and it is too easy for people to hide behind anonymous accounts. Even if </a:t>
            </a:r>
            <a:r>
              <a:rPr lang="en-IE" dirty="0" err="1"/>
              <a:t>Coimisiún</a:t>
            </a:r>
            <a:r>
              <a:rPr lang="en-IE" dirty="0"/>
              <a:t> </a:t>
            </a:r>
            <a:r>
              <a:rPr lang="en-IE" dirty="0" err="1"/>
              <a:t>na</a:t>
            </a:r>
            <a:r>
              <a:rPr lang="en-IE" dirty="0"/>
              <a:t> </a:t>
            </a:r>
            <a:r>
              <a:rPr lang="en-IE" dirty="0" err="1"/>
              <a:t>Meán</a:t>
            </a:r>
            <a:r>
              <a:rPr lang="en-IE" dirty="0"/>
              <a:t> finds that the online platforms have broken the rules and they issue a fine, these online platforms are so rich that they may not mind paying this money. </a:t>
            </a:r>
            <a:endParaRPr lang="en-IE" dirty="0">
              <a:cs typeface="Calibri"/>
            </a:endParaRPr>
          </a:p>
          <a:p>
            <a:pPr marL="171450" indent="-171450">
              <a:buAutoNum type="arabicPeriod"/>
            </a:pPr>
            <a:r>
              <a:rPr lang="en-US" b="1" i="1" dirty="0"/>
              <a:t>What else can make the internet a better place? </a:t>
            </a:r>
            <a:r>
              <a:rPr lang="en-US" dirty="0"/>
              <a:t>Laws are helpful, but it is important for all of us to take responsibility for our actions online. We all have a part to play. This means that we need to think before we post. We should not share harmful or illegal content. We should report harmful or illegal content to platforms if and when we see it. We should be kind online and remember that we may not know the full picture of someone else’s life online.</a:t>
            </a:r>
            <a:endParaRPr lang="en-US" dirty="0">
              <a:ea typeface="Calibri"/>
              <a:cs typeface="Calibri"/>
            </a:endParaRPr>
          </a:p>
          <a:p>
            <a:pPr lvl="1" indent="-228600">
              <a:buFont typeface="Courier New"/>
              <a:buChar char="o"/>
            </a:pPr>
            <a:endParaRPr lang="en-IE" dirty="0">
              <a:cs typeface="Calibri"/>
            </a:endParaRPr>
          </a:p>
          <a:p>
            <a:pPr lvl="1" indent="-228600">
              <a:buFont typeface="Courier New"/>
              <a:buChar char="o"/>
            </a:pPr>
            <a:endParaRPr lang="en-IE" dirty="0">
              <a:cs typeface="Calibri"/>
            </a:endParaRPr>
          </a:p>
          <a:p>
            <a:pPr marL="228600" indent="-228600">
              <a:buAutoNum type="arabicPeriod"/>
            </a:pPr>
            <a:endParaRPr lang="en-US" dirty="0">
              <a:cs typeface="Calibri"/>
            </a:endParaRPr>
          </a:p>
          <a:p>
            <a:pPr marL="228600" indent="-228600">
              <a:buAutoNum type="arabicPeriod"/>
            </a:pPr>
            <a:endParaRPr lang="en-GB" dirty="0">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This section of the lesson (slides 9–11) provides information about the new laws that form the Online Safety Framework. This framework allows </a:t>
            </a:r>
            <a:r>
              <a:rPr lang="en-IE" err="1"/>
              <a:t>Coimisiún</a:t>
            </a:r>
            <a:r>
              <a:rPr lang="en-IE"/>
              <a:t> </a:t>
            </a:r>
            <a:r>
              <a:rPr lang="en-IE" err="1"/>
              <a:t>na</a:t>
            </a:r>
            <a:r>
              <a:rPr lang="en-IE"/>
              <a:t> </a:t>
            </a:r>
            <a:r>
              <a:rPr lang="en-IE" err="1"/>
              <a:t>Meán</a:t>
            </a:r>
            <a:r>
              <a:rPr lang="en-IE"/>
              <a:t> to do its job. </a:t>
            </a:r>
            <a:endParaRPr lang="en-GB">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dirty="0">
                <a:ea typeface="Calibri"/>
                <a:cs typeface="Calibri"/>
              </a:rPr>
              <a:t>Time: </a:t>
            </a:r>
            <a:r>
              <a:rPr lang="en-IE" dirty="0">
                <a:ea typeface="Calibri"/>
                <a:cs typeface="Calibri"/>
              </a:rPr>
              <a:t>3–5 mins </a:t>
            </a:r>
          </a:p>
          <a:p>
            <a:pPr algn="just"/>
            <a:endParaRPr lang="en-IE" dirty="0">
              <a:ea typeface="Calibri"/>
              <a:cs typeface="Calibri"/>
            </a:endParaRPr>
          </a:p>
          <a:p>
            <a:pPr algn="just"/>
            <a:r>
              <a:rPr lang="en-IE" dirty="0"/>
              <a:t>Read through the slide with the class. If they have follow-up questions about these laws, please see further guidance below, or read the FAQs for Teachers in the Teacher’s Guide. </a:t>
            </a:r>
            <a:endParaRPr lang="en-IE" dirty="0">
              <a:ea typeface="Calibri"/>
              <a:cs typeface="Calibri"/>
            </a:endParaRPr>
          </a:p>
          <a:p>
            <a:pPr algn="just"/>
            <a:endParaRPr lang="en-IE" dirty="0">
              <a:ea typeface="Calibri"/>
              <a:cs typeface="Calibri"/>
            </a:endParaRPr>
          </a:p>
          <a:p>
            <a:pPr algn="just"/>
            <a:r>
              <a:rPr lang="en-IE" dirty="0"/>
              <a:t>The following notes are intended as background information for you as a teacher.</a:t>
            </a:r>
            <a:endParaRPr lang="en-GB" dirty="0">
              <a:ea typeface="Calibri"/>
              <a:cs typeface="Calibri"/>
            </a:endParaRPr>
          </a:p>
          <a:p>
            <a:pPr algn="just"/>
            <a:endParaRPr lang="en-GB" dirty="0">
              <a:ea typeface="Calibri"/>
              <a:cs typeface="Calibri"/>
            </a:endParaRPr>
          </a:p>
          <a:p>
            <a:pPr algn="just"/>
            <a:r>
              <a:rPr lang="en-GB" dirty="0"/>
              <a:t>There are </a:t>
            </a:r>
            <a:r>
              <a:rPr lang="en-GB" b="1" dirty="0"/>
              <a:t>three laws </a:t>
            </a:r>
            <a:r>
              <a:rPr lang="en-GB" dirty="0"/>
              <a:t>under the Online Safety Framework that allow </a:t>
            </a:r>
            <a:r>
              <a:rPr lang="en-GB" dirty="0" err="1"/>
              <a:t>Coimisiún</a:t>
            </a:r>
            <a:r>
              <a:rPr lang="en-GB" dirty="0"/>
              <a:t> </a:t>
            </a:r>
            <a:r>
              <a:rPr lang="en-GB" dirty="0" err="1"/>
              <a:t>na</a:t>
            </a:r>
            <a:r>
              <a:rPr lang="en-GB" dirty="0"/>
              <a:t> </a:t>
            </a:r>
            <a:r>
              <a:rPr lang="en-GB" dirty="0" err="1"/>
              <a:t>Meán</a:t>
            </a:r>
            <a:r>
              <a:rPr lang="en-GB" dirty="0"/>
              <a:t> to do its job. These laws are called:</a:t>
            </a:r>
            <a:endParaRPr lang="en-GB" dirty="0">
              <a:ea typeface="Calibri"/>
              <a:cs typeface="Calibri"/>
            </a:endParaRPr>
          </a:p>
          <a:p>
            <a:pPr marL="171450" indent="-171450" algn="just">
              <a:buFont typeface="Arial"/>
              <a:buChar char="•"/>
            </a:pPr>
            <a:r>
              <a:rPr lang="en-GB" dirty="0"/>
              <a:t>Digital Services Act (DSA) 2024</a:t>
            </a:r>
            <a:endParaRPr lang="en-GB" dirty="0">
              <a:ea typeface="Calibri" panose="020F0502020204030204"/>
              <a:cs typeface="Calibri" panose="020F0502020204030204"/>
            </a:endParaRPr>
          </a:p>
          <a:p>
            <a:pPr marL="171450" indent="-171450" algn="just">
              <a:buFont typeface="Arial"/>
              <a:buChar char="•"/>
            </a:pPr>
            <a:r>
              <a:rPr lang="en-GB" dirty="0"/>
              <a:t>Online Safety and Media Regulation Act (OSMR) 2022 </a:t>
            </a:r>
            <a:endParaRPr lang="en-GB" dirty="0">
              <a:ea typeface="Calibri" panose="020F0502020204030204"/>
              <a:cs typeface="Calibri" panose="020F0502020204030204"/>
            </a:endParaRPr>
          </a:p>
          <a:p>
            <a:pPr marL="171450" indent="-171450" algn="just">
              <a:buFont typeface="Arial"/>
              <a:buChar char="•"/>
            </a:pPr>
            <a:r>
              <a:rPr lang="en-GB" dirty="0"/>
              <a:t>Terrorism Content Online Regulation (TCOR) 2024</a:t>
            </a:r>
            <a:endParaRPr lang="en-GB" dirty="0">
              <a:ea typeface="Calibri" panose="020F0502020204030204"/>
              <a:cs typeface="Calibri" panose="020F0502020204030204"/>
            </a:endParaRPr>
          </a:p>
          <a:p>
            <a:pPr algn="just"/>
            <a:endParaRPr lang="en-GB" dirty="0"/>
          </a:p>
          <a:p>
            <a:pPr algn="just"/>
            <a:r>
              <a:rPr lang="en-GB" dirty="0"/>
              <a:t>While the video on slide 6 focuses on the rights that these laws offer young people, below you will find more detailed information on what these various laws say.</a:t>
            </a:r>
            <a:endParaRPr lang="en-GB" dirty="0">
              <a:ea typeface="Calibri"/>
              <a:cs typeface="Calibri"/>
            </a:endParaRPr>
          </a:p>
          <a:p>
            <a:pPr algn="just"/>
            <a:endParaRPr lang="en-GB" b="1" u="sng" dirty="0"/>
          </a:p>
          <a:p>
            <a:pPr algn="just"/>
            <a:r>
              <a:rPr lang="en-GB" b="1" u="sng" dirty="0"/>
              <a:t>Digital Services Act (DSA)</a:t>
            </a:r>
            <a:endParaRPr lang="en-GB" dirty="0">
              <a:ea typeface="Calibri" panose="020F0502020204030204"/>
              <a:cs typeface="Calibri" panose="020F0502020204030204"/>
            </a:endParaRPr>
          </a:p>
          <a:p>
            <a:pPr algn="just"/>
            <a:r>
              <a:rPr lang="en-GB" b="1" dirty="0"/>
              <a:t>Goal:</a:t>
            </a:r>
            <a:r>
              <a:rPr lang="en-GB" dirty="0"/>
              <a:t> To stop the spread of </a:t>
            </a:r>
            <a:r>
              <a:rPr lang="en-GB" b="1" dirty="0"/>
              <a:t>illegal content </a:t>
            </a:r>
            <a:r>
              <a:rPr lang="en-GB" dirty="0"/>
              <a:t>online and protect rights online</a:t>
            </a:r>
            <a:endParaRPr lang="en-GB" dirty="0">
              <a:ea typeface="Calibri"/>
              <a:cs typeface="Calibri"/>
            </a:endParaRPr>
          </a:p>
          <a:p>
            <a:pPr algn="just"/>
            <a:r>
              <a:rPr lang="en-GB" b="1" dirty="0"/>
              <a:t>When it came into effect in Ireland:</a:t>
            </a:r>
            <a:r>
              <a:rPr lang="en-GB" dirty="0"/>
              <a:t> 17 February 2024</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endParaRPr lang="en-GB" b="1" dirty="0">
              <a:ea typeface="Calibri"/>
              <a:cs typeface="Calibri"/>
            </a:endParaRPr>
          </a:p>
          <a:p>
            <a:pPr marL="171450" indent="-171450" algn="just">
              <a:buFont typeface="Arial"/>
              <a:buChar char="•"/>
            </a:pPr>
            <a:r>
              <a:rPr lang="en-GB" dirty="0"/>
              <a:t>VLOPs (very large online platforms, i.e. those that have over 45 million users). VLOPS based in Ireland include: </a:t>
            </a:r>
            <a:r>
              <a:rPr lang="en-GB" b="1" dirty="0"/>
              <a:t>X, Facebook, Instagram, TikTok, Google Maps, Google Play, Apple App Store, </a:t>
            </a:r>
            <a:r>
              <a:rPr lang="en-GB" b="1" dirty="0" err="1"/>
              <a:t>Shein</a:t>
            </a:r>
            <a:r>
              <a:rPr lang="en-GB" b="1" dirty="0"/>
              <a:t>, YouTube, </a:t>
            </a:r>
            <a:r>
              <a:rPr lang="en-GB" b="1" dirty="0" err="1"/>
              <a:t>Temu</a:t>
            </a:r>
            <a:r>
              <a:rPr lang="en-GB" b="1" dirty="0"/>
              <a:t>, Pinterest, LinkedIn, Booking.com</a:t>
            </a:r>
            <a:endParaRPr lang="en-GB" dirty="0">
              <a:ea typeface="Calibri" panose="020F0502020204030204"/>
              <a:cs typeface="Calibri" panose="020F0502020204030204"/>
            </a:endParaRPr>
          </a:p>
          <a:p>
            <a:pPr marL="171450" indent="-171450" algn="just">
              <a:buFont typeface="Arial"/>
              <a:buChar char="•"/>
            </a:pPr>
            <a:r>
              <a:rPr lang="en-GB" dirty="0"/>
              <a:t>VLOSE (very large online search engines). VLOSE based in Ireland are </a:t>
            </a:r>
            <a:r>
              <a:rPr lang="en-GB" b="1" dirty="0"/>
              <a:t>Google Search </a:t>
            </a:r>
            <a:r>
              <a:rPr lang="en-GB" b="0" dirty="0"/>
              <a:t>and</a:t>
            </a:r>
            <a:r>
              <a:rPr lang="en-GB" dirty="0"/>
              <a:t> </a:t>
            </a:r>
            <a:r>
              <a:rPr lang="en-GB" b="1" dirty="0"/>
              <a:t>Bing</a:t>
            </a:r>
            <a:r>
              <a:rPr lang="en-GB" dirty="0"/>
              <a:t>.</a:t>
            </a:r>
            <a:endParaRPr lang="en-GB" dirty="0">
              <a:ea typeface="Calibri" panose="020F0502020204030204"/>
              <a:cs typeface="Calibri" panose="020F0502020204030204"/>
            </a:endParaRPr>
          </a:p>
          <a:p>
            <a:pPr algn="just"/>
            <a:endParaRPr lang="en-GB" b="1" u="sng" dirty="0"/>
          </a:p>
          <a:p>
            <a:pPr algn="just"/>
            <a:r>
              <a:rPr lang="en-GB" b="1" u="sng" dirty="0"/>
              <a:t>What do the platforms need to do?</a:t>
            </a:r>
            <a:endParaRPr lang="en-GB" b="1" dirty="0">
              <a:ea typeface="Calibri"/>
              <a:cs typeface="Calibri"/>
            </a:endParaRPr>
          </a:p>
          <a:p>
            <a:pPr algn="just"/>
            <a:r>
              <a:rPr lang="en-GB" dirty="0">
                <a:ea typeface="Calibri"/>
                <a:cs typeface="Calibri"/>
              </a:rPr>
              <a:t>They must:</a:t>
            </a:r>
            <a:endParaRPr lang="en-GB" dirty="0"/>
          </a:p>
          <a:p>
            <a:pPr marL="171450" indent="-171450" algn="just">
              <a:buFont typeface="Arial"/>
              <a:buChar char="•"/>
            </a:pPr>
            <a:r>
              <a:rPr lang="en-GB" dirty="0"/>
              <a:t>Have easy to find and easy to use reporting mechanisms</a:t>
            </a:r>
            <a:endParaRPr lang="en-GB" dirty="0">
              <a:ea typeface="Calibri"/>
              <a:cs typeface="Calibri"/>
            </a:endParaRPr>
          </a:p>
          <a:p>
            <a:pPr marL="171450" indent="-171450" algn="just">
              <a:buFont typeface="Arial"/>
              <a:buChar char="•"/>
            </a:pPr>
            <a:r>
              <a:rPr lang="en-GB" dirty="0"/>
              <a:t>Have processes to appeal content moderation decisions</a:t>
            </a:r>
            <a:endParaRPr lang="en-GB" dirty="0">
              <a:ea typeface="Calibri"/>
              <a:cs typeface="Calibri"/>
            </a:endParaRPr>
          </a:p>
          <a:p>
            <a:pPr marL="171450" indent="-171450" algn="just">
              <a:buFont typeface="Arial"/>
              <a:buChar char="•"/>
            </a:pPr>
            <a:r>
              <a:rPr lang="en-GB" dirty="0"/>
              <a:t>Have Terms and Conditions that are easy to read and understand</a:t>
            </a:r>
            <a:endParaRPr lang="en-GB" dirty="0">
              <a:ea typeface="Calibri"/>
              <a:cs typeface="Calibri"/>
            </a:endParaRPr>
          </a:p>
          <a:p>
            <a:pPr marL="171450" indent="-171450" algn="just">
              <a:buFont typeface="Arial"/>
              <a:buChar char="•"/>
            </a:pPr>
            <a:r>
              <a:rPr lang="en-GB" dirty="0"/>
              <a:t>Release transparency reports around algorithms</a:t>
            </a:r>
            <a:endParaRPr lang="en-GB" dirty="0">
              <a:ea typeface="Calibri"/>
              <a:cs typeface="Calibri"/>
            </a:endParaRPr>
          </a:p>
          <a:p>
            <a:pPr marL="171450" indent="-171450" algn="just">
              <a:buFont typeface="Arial"/>
              <a:buChar char="•"/>
            </a:pPr>
            <a:r>
              <a:rPr lang="en-GB" dirty="0"/>
              <a:t>Conduct external audits on risk mitigation.</a:t>
            </a:r>
            <a:endParaRPr lang="en-GB" dirty="0">
              <a:ea typeface="Calibri"/>
              <a:cs typeface="Calibri"/>
            </a:endParaRPr>
          </a:p>
          <a:p>
            <a:pPr marL="171450" indent="-171450" algn="just">
              <a:buFont typeface="Arial"/>
              <a:buChar char="•"/>
            </a:pPr>
            <a:endParaRPr lang="en-GB" dirty="0"/>
          </a:p>
          <a:p>
            <a:pPr algn="just"/>
            <a:r>
              <a:rPr lang="en-GB" b="1" dirty="0"/>
              <a:t>Who checks they are doing this?</a:t>
            </a:r>
            <a:endParaRPr lang="en-GB" b="1" dirty="0">
              <a:ea typeface="Calibri"/>
              <a:cs typeface="Calibri"/>
            </a:endParaRPr>
          </a:p>
          <a:p>
            <a:pPr algn="just"/>
            <a:r>
              <a:rPr lang="en-GB" dirty="0" err="1"/>
              <a:t>Coimisiún</a:t>
            </a:r>
            <a:r>
              <a:rPr lang="en-GB" dirty="0"/>
              <a:t> </a:t>
            </a:r>
            <a:r>
              <a:rPr lang="en-GB" dirty="0" err="1"/>
              <a:t>na</a:t>
            </a:r>
            <a:r>
              <a:rPr lang="en-GB" dirty="0"/>
              <a:t> </a:t>
            </a:r>
            <a:r>
              <a:rPr lang="en-GB" dirty="0" err="1"/>
              <a:t>Meán</a:t>
            </a:r>
            <a:r>
              <a:rPr lang="en-GB" dirty="0"/>
              <a:t> is the media regulator and the competent Digital Services Coordinator in Ireland. </a:t>
            </a:r>
            <a:r>
              <a:rPr lang="en-GB" dirty="0" err="1"/>
              <a:t>Coimisiún</a:t>
            </a:r>
            <a:r>
              <a:rPr lang="en-GB" dirty="0"/>
              <a:t> </a:t>
            </a:r>
            <a:r>
              <a:rPr lang="en-GB" dirty="0" err="1"/>
              <a:t>na</a:t>
            </a:r>
            <a:r>
              <a:rPr lang="en-GB" dirty="0"/>
              <a:t> </a:t>
            </a:r>
            <a:r>
              <a:rPr lang="en-GB" dirty="0" err="1"/>
              <a:t>Meán's</a:t>
            </a:r>
            <a:r>
              <a:rPr lang="en-GB" dirty="0"/>
              <a:t> Platform Supervision team works with the platforms to make sure they follow these rules. If they aren’t, you can report this to </a:t>
            </a:r>
            <a:r>
              <a:rPr lang="en-GB" dirty="0" err="1"/>
              <a:t>Coimisiún</a:t>
            </a:r>
            <a:r>
              <a:rPr lang="en-GB" dirty="0"/>
              <a:t> </a:t>
            </a:r>
            <a:r>
              <a:rPr lang="en-GB" dirty="0" err="1"/>
              <a:t>na</a:t>
            </a:r>
            <a:r>
              <a:rPr lang="en-GB" dirty="0"/>
              <a:t> </a:t>
            </a:r>
            <a:r>
              <a:rPr lang="en-GB" dirty="0" err="1"/>
              <a:t>Meán</a:t>
            </a:r>
            <a:r>
              <a:rPr lang="en-GB" dirty="0"/>
              <a:t> and make a complaint. </a:t>
            </a:r>
            <a:endParaRPr lang="en-GB" dirty="0">
              <a:ea typeface="Calibri"/>
              <a:cs typeface="Calibri"/>
            </a:endParaRPr>
          </a:p>
          <a:p>
            <a:pPr algn="just"/>
            <a:endParaRPr lang="en-GB" dirty="0">
              <a:ea typeface="Calibri"/>
              <a:cs typeface="Calibri"/>
            </a:endParaRPr>
          </a:p>
          <a:p>
            <a:pPr algn="just"/>
            <a:r>
              <a:rPr lang="en-GB" b="1" dirty="0"/>
              <a:t>If the platforms aren’t following the rules, what happens? </a:t>
            </a:r>
            <a:endParaRPr lang="en-US" dirty="0"/>
          </a:p>
          <a:p>
            <a:pPr algn="just"/>
            <a:r>
              <a:rPr lang="en-GB" dirty="0"/>
              <a:t>If a complaint is deemed valid and if we can prove there are systemic issues on the platforms, </a:t>
            </a:r>
            <a:r>
              <a:rPr lang="en-GB" dirty="0" err="1"/>
              <a:t>Coimisiún</a:t>
            </a:r>
            <a:r>
              <a:rPr lang="en-GB" dirty="0"/>
              <a:t> </a:t>
            </a:r>
            <a:r>
              <a:rPr lang="en-GB" dirty="0" err="1"/>
              <a:t>na</a:t>
            </a:r>
            <a:r>
              <a:rPr lang="en-GB" dirty="0"/>
              <a:t> </a:t>
            </a:r>
            <a:r>
              <a:rPr lang="en-GB" dirty="0" err="1"/>
              <a:t>Meán</a:t>
            </a:r>
            <a:r>
              <a:rPr lang="en-GB" dirty="0"/>
              <a:t> can start an investigation. If the investigation shows that the platform hasn’t followed the rules, </a:t>
            </a:r>
            <a:r>
              <a:rPr lang="en-GB" dirty="0" err="1"/>
              <a:t>Coimisiún</a:t>
            </a:r>
            <a:r>
              <a:rPr lang="en-GB" dirty="0"/>
              <a:t> </a:t>
            </a:r>
            <a:r>
              <a:rPr lang="en-GB" dirty="0" err="1"/>
              <a:t>na</a:t>
            </a:r>
            <a:r>
              <a:rPr lang="en-GB" dirty="0"/>
              <a:t> </a:t>
            </a:r>
            <a:r>
              <a:rPr lang="en-GB" dirty="0" err="1"/>
              <a:t>Meán</a:t>
            </a:r>
            <a:r>
              <a:rPr lang="en-GB" dirty="0"/>
              <a:t> (under the DSA) can issues fines of up to €20 million or 6% of the platform’s turnover.</a:t>
            </a:r>
            <a:endParaRPr lang="en-GB" dirty="0">
              <a:ea typeface="Calibri"/>
              <a:cs typeface="Calibri"/>
            </a:endParaRPr>
          </a:p>
          <a:p>
            <a:pPr algn="just"/>
            <a:endParaRPr lang="en-GB" b="1" dirty="0"/>
          </a:p>
          <a:p>
            <a:pPr algn="just"/>
            <a:r>
              <a:rPr lang="en-GB" b="1" u="sng" dirty="0"/>
              <a:t>Online Safety and Media Regulation Act 2022 (OSMR)</a:t>
            </a:r>
            <a:endParaRPr lang="en-GB" u="sng" dirty="0">
              <a:ea typeface="Calibri" panose="020F0502020204030204"/>
              <a:cs typeface="Calibri" panose="020F0502020204030204"/>
            </a:endParaRPr>
          </a:p>
          <a:p>
            <a:pPr algn="just"/>
            <a:r>
              <a:rPr lang="en-GB" b="1" dirty="0"/>
              <a:t>Goal: </a:t>
            </a:r>
            <a:r>
              <a:rPr lang="en-GB" dirty="0"/>
              <a:t>To create a binding code that will reduce harmful content online </a:t>
            </a:r>
            <a:endParaRPr lang="en-GB" dirty="0">
              <a:ea typeface="Calibri"/>
              <a:cs typeface="Calibri"/>
            </a:endParaRPr>
          </a:p>
          <a:p>
            <a:pPr algn="just"/>
            <a:r>
              <a:rPr lang="en-GB" b="1" dirty="0"/>
              <a:t>When it came into effect in Ireland:</a:t>
            </a:r>
            <a:r>
              <a:rPr lang="en-GB" dirty="0"/>
              <a:t> A draft Online Safety Code* (OSC) was published in May 2024 and will become operational by the end of 2024</a:t>
            </a:r>
            <a:endParaRPr lang="en-GB" dirty="0">
              <a:ea typeface="Calibri"/>
              <a:cs typeface="Calibri"/>
            </a:endParaRPr>
          </a:p>
          <a:p>
            <a:pPr algn="just"/>
            <a:r>
              <a:rPr lang="en-GB" b="1" dirty="0"/>
              <a:t>Type of law: </a:t>
            </a:r>
            <a:r>
              <a:rPr lang="en-GB" dirty="0"/>
              <a:t>The OSMR is an Irish law. The European Directive (AVMSD) is incorporated into Irish national legislation through the OSMR</a:t>
            </a:r>
            <a:endParaRPr lang="en-GB" dirty="0">
              <a:ea typeface="Calibri"/>
              <a:cs typeface="Calibri"/>
            </a:endParaRPr>
          </a:p>
          <a:p>
            <a:pPr algn="just"/>
            <a:r>
              <a:rPr lang="en-GB" b="1" dirty="0"/>
              <a:t>Aimed at: </a:t>
            </a:r>
            <a:r>
              <a:rPr lang="en-GB" dirty="0"/>
              <a:t>Video-sharing platforms based in Ireland: Facebook, Instagram, YouTube, TikTok, Udemy, Tumblr, Pinterest, LinkedIn, X</a:t>
            </a:r>
            <a:endParaRPr lang="en-GB" dirty="0">
              <a:ea typeface="Calibri"/>
              <a:cs typeface="Calibri"/>
            </a:endParaRPr>
          </a:p>
          <a:p>
            <a:pPr algn="just"/>
            <a:endParaRPr lang="en-GB" b="1" u="sng" dirty="0"/>
          </a:p>
          <a:p>
            <a:pPr algn="just"/>
            <a:r>
              <a:rPr lang="en-GB" b="1" u="sng" dirty="0"/>
              <a:t>Terrorist Content Online Regulation (TCOR)</a:t>
            </a:r>
            <a:endParaRPr lang="en-GB" dirty="0">
              <a:ea typeface="Calibri" panose="020F0502020204030204"/>
              <a:cs typeface="Calibri" panose="020F0502020204030204"/>
            </a:endParaRPr>
          </a:p>
          <a:p>
            <a:pPr algn="just"/>
            <a:r>
              <a:rPr lang="en-GB" b="1" dirty="0"/>
              <a:t>Goal: </a:t>
            </a:r>
            <a:r>
              <a:rPr lang="en-GB" dirty="0"/>
              <a:t>To counteract the dissemination of terrorist content online by requiring Hosting Service Providers (HSPs) to remove this type of content quickly </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r>
              <a:rPr lang="en-GB" dirty="0"/>
              <a:t>Hosting Service Providers (for example, social media platforms, web hosting services and cloud services). It is important to note that this law doesn’t relate to private messaging services</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21" Type="http://schemas.openxmlformats.org/officeDocument/2006/relationships/image" Target="../media/image7.sv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8.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vlops-vloses-contact-details/"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5" Type="http://schemas.openxmlformats.org/officeDocument/2006/relationships/image" Target="../media/image7.svg"/><Relationship Id="rId2" Type="http://schemas.openxmlformats.org/officeDocument/2006/relationships/notesSlide" Target="../notesSlides/notesSlide17.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24" Type="http://schemas.openxmlformats.org/officeDocument/2006/relationships/image" Target="../media/image6.png"/><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23" Type="http://schemas.openxmlformats.org/officeDocument/2006/relationships/image" Target="../media/image17.png"/><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eur02.safelinks.protection.outlook.com/?url=https%3A%2F%2Fsupport.google.com%2Fyoutube%2Fcontact%2Flegal_complaint%3Fcontact_type%3Dmain%26ctx%3Dvideo%26video_url%3Dwww.youtube.com%252Fwatch%253Fv%253DgZPH7cJlJY4%26hl%3Den&amp;data=05%7C02%7Ccpurdue%40cnam.ie%7C51048a4a352e4e58794108dcd99e433c%7C6242dc30601144ecba927b6edb1a7f6c%7C0%7C0%7C638624520997450285%7CUnknown%7CTWFpbGZsb3d8eyJWIjoiMC4wLjAwMDAiLCJQIjoiV2luMzIiLCJBTiI6Ik1haWwiLCJXVCI6Mn0%3D%7C0%7C%7C%7C&amp;sdata=MzqgZ5LlnI0uKwqSvwvugaE72UhD2SfiD%2FhtUvRS7zc%3D&amp;reserved=0" TargetMode="External"/><Relationship Id="rId4" Type="http://schemas.openxmlformats.org/officeDocument/2006/relationships/hyperlink" Target="https://eur02.safelinks.protection.outlook.com/?url=http%3A%2F%2Fyoutube.com%2F&amp;data=05%7C02%7Ccpurdue%40cnam.ie%7C51048a4a352e4e58794108dcd99e433c%7C6242dc30601144ecba927b6edb1a7f6c%7C0%7C0%7C638624520997427420%7CUnknown%7CTWFpbGZsb3d8eyJWIjoiMC4wLjAwMDAiLCJQIjoiV2luMzIiLCJBTiI6Ik1haWwiLCJXVCI6Mn0%3D%7C0%7C%7C%7C&amp;sdata=m6z70yGAgCZOI73fl1DGIDbarJ7tleZoVyPeUhbuciE%3D&amp;reserved=0" TargetMode="External"/><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cnam.ie/onlinecomplaints/" TargetMode="External"/><Relationship Id="rId5" Type="http://schemas.openxmlformats.org/officeDocument/2006/relationships/hyperlink" Target="http://www.cnam.ie/online-safety" TargetMode="External"/><Relationship Id="rId10" Type="http://schemas.openxmlformats.org/officeDocument/2006/relationships/image" Target="../media/image7.svg"/><Relationship Id="rId4" Type="http://schemas.openxmlformats.org/officeDocument/2006/relationships/image" Target="../media/image2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hyperlink" Target="https://www.garda.ie/en/contact-us/station-directory/" TargetMode="External"/><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hyperlink" Target="mailto:usersupport@cnam.i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7.svg"/><Relationship Id="rId4" Type="http://schemas.openxmlformats.org/officeDocument/2006/relationships/image" Target="../media/image16.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hyperlink" Target="https://www.garda.ie/en/contact-us/" TargetMode="External"/><Relationship Id="rId13" Type="http://schemas.openxmlformats.org/officeDocument/2006/relationships/hyperlink" Target="https://www.bodywhys.ie/contact/" TargetMode="External"/><Relationship Id="rId3" Type="http://schemas.openxmlformats.org/officeDocument/2006/relationships/image" Target="../media/image18.png"/><Relationship Id="rId7" Type="http://schemas.openxmlformats.org/officeDocument/2006/relationships/hyperlink" Target="https://hotline.ie/#:~:text=Irish%20national%20centre%20combatting%20illegal%20content%20online.%20Since%20our%20inception" TargetMode="External"/><Relationship Id="rId12" Type="http://schemas.openxmlformats.org/officeDocument/2006/relationships/hyperlink" Target="https://www.textaboutit.ie/" TargetMode="External"/><Relationship Id="rId2" Type="http://schemas.openxmlformats.org/officeDocument/2006/relationships/notesSlide" Target="../notesSlides/notesSlide26.xml"/><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hyperlink" Target="https://www.ispcc.ie/ispcc-support-line/#:~:text=The%20ISPCC%E2%80%99s%20Support%20Line%20can%20be%20contacted%20between%209am%20and" TargetMode="External"/><Relationship Id="rId11" Type="http://schemas.openxmlformats.org/officeDocument/2006/relationships/hyperlink" Target="https://www.samaritans.org/ireland/how-we-can-help/contact-samaritan/" TargetMode="External"/><Relationship Id="rId5"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hyperlink" Target="https://www.ispcc.ie/teenline/" TargetMode="External"/><Relationship Id="rId4" Type="http://schemas.openxmlformats.org/officeDocument/2006/relationships/image" Target="../media/image2.png"/><Relationship Id="rId9" Type="http://schemas.openxmlformats.org/officeDocument/2006/relationships/hyperlink" Target="https://www.childline.ie/" TargetMode="External"/><Relationship Id="rId1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8.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e/kzNSVBA1sm" TargetMode="External"/><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i-umcO3LQPM?feature=oembed" TargetMode="Externa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7.sv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hyperlink" Target="http://www.cnam.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3">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5007" t="-437" r="35501" b="437"/>
          <a:stretch/>
        </p:blipFill>
        <p:spPr>
          <a:xfrm rot="20114807">
            <a:off x="-1645134" y="267057"/>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3637" y="737818"/>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382633" y="1475800"/>
            <a:ext cx="6678819" cy="2627725"/>
          </a:xfrm>
        </p:spPr>
        <p:txBody>
          <a:bodyPr>
            <a:normAutofit/>
          </a:bodyPr>
          <a:lstStyle/>
          <a:p>
            <a:r>
              <a:rPr lang="en-US" sz="5000" b="1" dirty="0">
                <a:latin typeface="Arial" panose="020B0604020202020204" pitchFamily="34" charset="0"/>
                <a:cs typeface="Arial" panose="020B0604020202020204" pitchFamily="34" charset="0"/>
              </a:rPr>
              <a:t>Rights, Rules </a:t>
            </a:r>
            <a:br>
              <a:rPr lang="en-US" sz="5000" b="1" dirty="0">
                <a:latin typeface="Arial" panose="020B0604020202020204" pitchFamily="34" charset="0"/>
                <a:cs typeface="Arial" panose="020B0604020202020204" pitchFamily="34" charset="0"/>
              </a:rPr>
            </a:br>
            <a:r>
              <a:rPr lang="en-US" sz="5000" b="1" dirty="0">
                <a:latin typeface="Arial" panose="020B0604020202020204" pitchFamily="34" charset="0"/>
                <a:cs typeface="Arial" panose="020B0604020202020204" pitchFamily="34" charset="0"/>
              </a:rPr>
              <a:t>and</a:t>
            </a:r>
            <a:br>
              <a:rPr lang="en-US" sz="5000" b="1" dirty="0">
                <a:latin typeface="Arial" panose="020B0604020202020204" pitchFamily="34" charset="0"/>
                <a:cs typeface="Arial" panose="020B0604020202020204" pitchFamily="34" charset="0"/>
              </a:rPr>
            </a:br>
            <a:r>
              <a:rPr lang="en-US" sz="5000" b="1" dirty="0">
                <a:latin typeface="Arial" panose="020B0604020202020204" pitchFamily="34" charset="0"/>
                <a:cs typeface="Arial" panose="020B0604020202020204" pitchFamily="34" charset="0"/>
              </a:rPr>
              <a:t> Reporting Online</a:t>
            </a:r>
            <a:endParaRPr lang="en-IE" sz="5000"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092" y="1052148"/>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204886" y="4944537"/>
            <a:ext cx="5500590" cy="1427689"/>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13954" y="5193106"/>
            <a:ext cx="5767181" cy="1204499"/>
          </a:xfrm>
        </p:spPr>
        <p:txBody>
          <a:bodyPr>
            <a:normAutofit/>
          </a:bodyPr>
          <a:lstStyle/>
          <a:p>
            <a:pPr>
              <a:defRPr sz="1800" b="0" i="0" u="none" strike="noStrike" kern="0" cap="none" spc="0" baseline="0">
                <a:solidFill>
                  <a:srgbClr val="000000"/>
                </a:solidFill>
                <a:uFillTx/>
              </a:defRPr>
            </a:pPr>
            <a:r>
              <a:rPr lang="en-GB" sz="2700">
                <a:latin typeface="Arial" panose="020B0604020202020204" pitchFamily="34" charset="0"/>
                <a:cs typeface="Arial" panose="020B0604020202020204" pitchFamily="34" charset="0"/>
              </a:rPr>
              <a:t>Lesson</a:t>
            </a:r>
            <a:r>
              <a:rPr lang="en-GB" sz="2700" i="0" u="none" strike="noStrike" kern="1200" cap="none" spc="0" baseline="0">
                <a:uFillTx/>
                <a:latin typeface="Arial" panose="020B0604020202020204" pitchFamily="34" charset="0"/>
                <a:cs typeface="Arial" panose="020B0604020202020204" pitchFamily="34" charset="0"/>
              </a:rPr>
              <a:t> Plan</a:t>
            </a:r>
            <a:endParaRPr lang="en-GB" sz="2700" b="0" i="0" u="none" strike="noStrike" kern="1200" cap="none" spc="0" baseline="0">
              <a:uFillTx/>
              <a:latin typeface="Arial" panose="020B0604020202020204" pitchFamily="34" charset="0"/>
              <a:cs typeface="Arial" panose="020B0604020202020204" pitchFamily="34" charset="0"/>
            </a:endParaRPr>
          </a:p>
          <a:p>
            <a:pPr>
              <a:defRPr sz="1800" b="0" i="0" u="none" strike="noStrike" kern="0" cap="none" spc="0" baseline="0">
                <a:solidFill>
                  <a:srgbClr val="000000"/>
                </a:solidFill>
                <a:uFillTx/>
              </a:defRPr>
            </a:pPr>
            <a:r>
              <a:rPr lang="en-GB" sz="2700" b="1">
                <a:latin typeface="Arial" panose="020B0604020202020204" pitchFamily="34" charset="0"/>
                <a:cs typeface="Arial" panose="020B0604020202020204" pitchFamily="34" charset="0"/>
              </a:rPr>
              <a:t>Senior Cycle </a:t>
            </a:r>
            <a:endParaRPr lang="en-GB" sz="2700">
              <a:latin typeface="Arial" panose="020B0604020202020204" pitchFamily="34" charset="0"/>
              <a:cs typeface="Arial" panose="020B0604020202020204" pitchFamily="34" charset="0"/>
            </a:endParaRPr>
          </a:p>
          <a:p>
            <a:endParaRPr lang="en-IE">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2">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029443" y="607787"/>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The role of </a:t>
            </a:r>
            <a:r>
              <a:rPr lang="en-GB" sz="4000" b="1" dirty="0" err="1">
                <a:latin typeface="Arial" panose="020B0604020202020204" pitchFamily="34" charset="0"/>
                <a:cs typeface="Arial" panose="020B0604020202020204" pitchFamily="34" charset="0"/>
              </a:rPr>
              <a:t>Coimisiún</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Meán</a:t>
            </a:r>
            <a:r>
              <a:rPr lang="en-GB" sz="4000" b="1" dirty="0">
                <a:latin typeface="Arial" panose="020B0604020202020204" pitchFamily="34" charset="0"/>
                <a:cs typeface="Arial" panose="020B0604020202020204" pitchFamily="34" charset="0"/>
              </a:rPr>
              <a:t>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86834" y="2023754"/>
            <a:ext cx="6586094" cy="2862322"/>
          </a:xfrm>
          <a:prstGeom prst="rect">
            <a:avLst/>
          </a:prstGeom>
          <a:noFill/>
        </p:spPr>
        <p:txBody>
          <a:bodyPr wrap="square" rtlCol="0">
            <a:spAutoFit/>
          </a:bodyPr>
          <a:lstStyle/>
          <a:p>
            <a:r>
              <a:rPr lang="en-GB" sz="2000" b="1" dirty="0" err="1">
                <a:latin typeface="Arial" panose="020B0604020202020204" pitchFamily="34" charset="0"/>
                <a:cs typeface="Arial" panose="020B0604020202020204" pitchFamily="34" charset="0"/>
              </a:rPr>
              <a:t>Coimisiún</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na</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Meán</a:t>
            </a:r>
            <a:r>
              <a:rPr lang="en-GB" sz="2000" b="1" dirty="0">
                <a:latin typeface="Arial" panose="020B0604020202020204" pitchFamily="34" charset="0"/>
                <a:cs typeface="Arial" panose="020B0604020202020204" pitchFamily="34" charset="0"/>
              </a:rPr>
              <a:t> is Ireland’s media regulator. </a:t>
            </a:r>
          </a:p>
          <a:p>
            <a:pPr marL="457200" indent="-457200">
              <a:buAutoNum type="arabicPeriod"/>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It is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Meán’s</a:t>
            </a:r>
            <a:r>
              <a:rPr lang="en-GB" sz="2000" dirty="0">
                <a:latin typeface="Arial" panose="020B0604020202020204" pitchFamily="34" charset="0"/>
                <a:cs typeface="Arial" panose="020B0604020202020204" pitchFamily="34" charset="0"/>
              </a:rPr>
              <a:t> job to make sure that Irish-based online platforms are following the rules of the Online Safety Framework. </a:t>
            </a:r>
          </a:p>
          <a:p>
            <a:pPr marL="457200" indent="-4572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If it is found that online platforms are not following the rules,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a:t>
            </a:r>
            <a:r>
              <a:rPr lang="en-GB" sz="2000" dirty="0">
                <a:latin typeface="Arial" panose="020B0604020202020204" pitchFamily="34" charset="0"/>
                <a:cs typeface="Arial" panose="020B0604020202020204" pitchFamily="34" charset="0"/>
              </a:rPr>
              <a:t> can issue fines of up to €20 million.</a:t>
            </a:r>
            <a:endParaRPr lang="en-IE" sz="20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147102" y="5383663"/>
            <a:ext cx="10313209" cy="125683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313218" y="5547122"/>
            <a:ext cx="9980976" cy="877163"/>
          </a:xfrm>
          <a:prstGeom prst="rect">
            <a:avLst/>
          </a:prstGeom>
          <a:noFill/>
        </p:spPr>
        <p:txBody>
          <a:bodyPr wrap="square" rtlCol="0">
            <a:spAutoFit/>
          </a:bodyPr>
          <a:lstStyle/>
          <a:p>
            <a:r>
              <a:rPr lang="en-GB" sz="1700" b="1" err="1">
                <a:latin typeface="Arial" panose="020B0604020202020204" pitchFamily="34" charset="0"/>
                <a:cs typeface="Arial" panose="020B0604020202020204" pitchFamily="34" charset="0"/>
              </a:rPr>
              <a:t>Coimisiún</a:t>
            </a:r>
            <a:r>
              <a:rPr lang="en-GB" sz="1700" b="1">
                <a:latin typeface="Arial" panose="020B0604020202020204" pitchFamily="34" charset="0"/>
                <a:cs typeface="Arial" panose="020B0604020202020204" pitchFamily="34" charset="0"/>
              </a:rPr>
              <a:t> </a:t>
            </a:r>
            <a:r>
              <a:rPr lang="en-GB" sz="1700" b="1" err="1">
                <a:latin typeface="Arial" panose="020B0604020202020204" pitchFamily="34" charset="0"/>
                <a:cs typeface="Arial" panose="020B0604020202020204" pitchFamily="34" charset="0"/>
              </a:rPr>
              <a:t>na</a:t>
            </a:r>
            <a:r>
              <a:rPr lang="en-GB" sz="1700" b="1">
                <a:latin typeface="Arial" panose="020B0604020202020204" pitchFamily="34" charset="0"/>
                <a:cs typeface="Arial" panose="020B0604020202020204" pitchFamily="34" charset="0"/>
              </a:rPr>
              <a:t> </a:t>
            </a:r>
            <a:r>
              <a:rPr lang="en-GB" sz="1700" b="1" err="1">
                <a:latin typeface="Arial" panose="020B0604020202020204" pitchFamily="34" charset="0"/>
                <a:cs typeface="Arial" panose="020B0604020202020204" pitchFamily="34" charset="0"/>
              </a:rPr>
              <a:t>Meán’s</a:t>
            </a:r>
            <a:r>
              <a:rPr lang="en-GB" sz="1700" b="1">
                <a:latin typeface="Arial" panose="020B0604020202020204" pitchFamily="34" charset="0"/>
                <a:cs typeface="Arial" panose="020B0604020202020204" pitchFamily="34" charset="0"/>
              </a:rPr>
              <a:t> mission: </a:t>
            </a:r>
            <a:r>
              <a:rPr lang="en-GB" sz="1700">
                <a:latin typeface="Arial" panose="020B0604020202020204" pitchFamily="34" charset="0"/>
                <a:cs typeface="Arial" panose="020B0604020202020204" pitchFamily="34" charset="0"/>
              </a:rPr>
              <a:t>To regulate a diverse, safe and thriving media and online landscape. This means having a mix of different voices, opinions and sources of news, and protecting children and all of us from illegal and harmful content online.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74047" y="1494090"/>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917893" y="4077916"/>
            <a:ext cx="2014200" cy="183500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91" y="-1082440"/>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69012" y="2493262"/>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828109" y="362855"/>
            <a:ext cx="9204157"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What online services do these laws apply to? </a:t>
            </a:r>
            <a:endParaRPr lang="en-IE"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539102" y="2642605"/>
            <a:ext cx="2177282" cy="892552"/>
          </a:xfrm>
          <a:prstGeom prst="rect">
            <a:avLst/>
          </a:prstGeom>
          <a:noFill/>
        </p:spPr>
        <p:txBody>
          <a:bodyPr wrap="square" rtlCol="0">
            <a:spAutoFit/>
          </a:bodyPr>
          <a:lstStyle/>
          <a:p>
            <a:pPr algn="ctr"/>
            <a:r>
              <a:rPr lang="en-GB" sz="1300" b="1">
                <a:latin typeface="Arial" panose="020B0604020202020204" pitchFamily="34" charset="0"/>
                <a:cs typeface="Arial" panose="020B0604020202020204" pitchFamily="34" charset="0"/>
              </a:rPr>
              <a:t>VLOPs </a:t>
            </a:r>
          </a:p>
          <a:p>
            <a:pPr algn="ctr"/>
            <a:r>
              <a:rPr lang="en-GB" sz="1300">
                <a:latin typeface="Arial" panose="020B0604020202020204" pitchFamily="34" charset="0"/>
                <a:cs typeface="Arial" panose="020B0604020202020204" pitchFamily="34" charset="0"/>
              </a:rPr>
              <a:t>Very Large Online Platforms</a:t>
            </a:r>
          </a:p>
          <a:p>
            <a:pPr algn="ctr"/>
            <a:r>
              <a:rPr lang="en-GB" sz="1300" b="1">
                <a:latin typeface="Arial" panose="020B0604020202020204" pitchFamily="34" charset="0"/>
                <a:cs typeface="Arial" panose="020B0604020202020204" pitchFamily="34" charset="0"/>
              </a:rPr>
              <a:t>(Irish-based only)</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3188056" y="6172104"/>
            <a:ext cx="8584179"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3536539" y="6297980"/>
            <a:ext cx="8092963"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The remit of </a:t>
            </a:r>
            <a:r>
              <a:rPr lang="en-US" sz="1200" dirty="0" err="1">
                <a:latin typeface="Arial" panose="020B0604020202020204" pitchFamily="34" charset="0"/>
                <a:cs typeface="Arial" panose="020B0604020202020204" pitchFamily="34" charset="0"/>
              </a:rPr>
              <a:t>Coimisiún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Meán</a:t>
            </a:r>
            <a:r>
              <a:rPr lang="en-US" sz="1200" dirty="0">
                <a:latin typeface="Arial" panose="020B0604020202020204" pitchFamily="34" charset="0"/>
                <a:cs typeface="Arial" panose="020B0604020202020204" pitchFamily="34" charset="0"/>
              </a:rPr>
              <a:t> does not cover print media. That is regulated by the Press Ombudsman.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548582" y="2477212"/>
            <a:ext cx="3275201" cy="3062192"/>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724069" y="2427642"/>
            <a:ext cx="1545745" cy="1092607"/>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VLOSEs </a:t>
            </a:r>
            <a:endParaRPr lang="en-US" sz="1300" b="1">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Very Large Online Search Engines </a:t>
            </a:r>
          </a:p>
          <a:p>
            <a:pPr algn="ctr"/>
            <a:r>
              <a:rPr lang="en-IE" sz="1300" b="1">
                <a:latin typeface="Arial" panose="020B0604020202020204" pitchFamily="34" charset="0"/>
                <a:cs typeface="Arial" panose="020B0604020202020204" pitchFamily="34" charset="0"/>
              </a:rPr>
              <a:t>(Irish-based only</a:t>
            </a:r>
            <a:r>
              <a:rPr lang="en-IE" sz="1300">
                <a:latin typeface="Arial" panose="020B0604020202020204" pitchFamily="34" charset="0"/>
                <a:cs typeface="Arial" panose="020B0604020202020204" pitchFamily="34" charset="0"/>
              </a:rPr>
              <a:t>)</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21318388">
            <a:off x="3846810" y="3507188"/>
            <a:ext cx="815055" cy="3136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734183" y="3287025"/>
            <a:ext cx="394152" cy="460411"/>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322177" y="4445794"/>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5904400" y="4306924"/>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355190" y="4285917"/>
            <a:ext cx="851601" cy="303234"/>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0"/>
          <a:stretch>
            <a:fillRect/>
          </a:stretch>
        </p:blipFill>
        <p:spPr>
          <a:xfrm rot="21152535">
            <a:off x="5713362" y="3676580"/>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1"/>
          <a:stretch>
            <a:fillRect/>
          </a:stretch>
        </p:blipFill>
        <p:spPr>
          <a:xfrm rot="21208988">
            <a:off x="6218269" y="3534009"/>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2"/>
          <a:stretch>
            <a:fillRect/>
          </a:stretch>
        </p:blipFill>
        <p:spPr>
          <a:xfrm rot="401437">
            <a:off x="6808785" y="3626270"/>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3"/>
          <a:stretch>
            <a:fillRect/>
          </a:stretch>
        </p:blipFill>
        <p:spPr>
          <a:xfrm rot="21105268">
            <a:off x="8149556" y="3869459"/>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4"/>
          <a:stretch>
            <a:fillRect/>
          </a:stretch>
        </p:blipFill>
        <p:spPr>
          <a:xfrm>
            <a:off x="6797540" y="4854603"/>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5"/>
          <a:stretch>
            <a:fillRect/>
          </a:stretch>
        </p:blipFill>
        <p:spPr>
          <a:xfrm rot="572252">
            <a:off x="7465565" y="3807542"/>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6"/>
          <a:stretch>
            <a:fillRect/>
          </a:stretch>
        </p:blipFill>
        <p:spPr>
          <a:xfrm rot="21136679">
            <a:off x="626210" y="440218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3"/>
          <a:stretch>
            <a:fillRect/>
          </a:stretch>
        </p:blipFill>
        <p:spPr>
          <a:xfrm rot="21247932">
            <a:off x="398153" y="3829746"/>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4"/>
          <a:stretch>
            <a:fillRect/>
          </a:stretch>
        </p:blipFill>
        <p:spPr>
          <a:xfrm>
            <a:off x="1305679" y="4077916"/>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0"/>
          <a:stretch>
            <a:fillRect/>
          </a:stretch>
        </p:blipFill>
        <p:spPr>
          <a:xfrm rot="21094395">
            <a:off x="436002" y="3257871"/>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969105" y="4466377"/>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1"/>
          <a:stretch>
            <a:fillRect/>
          </a:stretch>
        </p:blipFill>
        <p:spPr>
          <a:xfrm>
            <a:off x="1779042" y="3494110"/>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5"/>
          <a:stretch>
            <a:fillRect/>
          </a:stretch>
        </p:blipFill>
        <p:spPr>
          <a:xfrm rot="1196503">
            <a:off x="2365264" y="4003999"/>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29260" y="335496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7"/>
          <a:stretch>
            <a:fillRect/>
          </a:stretch>
        </p:blipFill>
        <p:spPr>
          <a:xfrm>
            <a:off x="1175713" y="4759123"/>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8"/>
          <a:stretch>
            <a:fillRect/>
          </a:stretch>
        </p:blipFill>
        <p:spPr>
          <a:xfrm>
            <a:off x="1074417" y="3491862"/>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3163080" y="4371989"/>
            <a:ext cx="1440755"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Other ISPs and platforms </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Platforms with under 45 million users</a:t>
            </a:r>
          </a:p>
          <a:p>
            <a:pPr algn="ctr"/>
            <a:r>
              <a:rPr lang="en-IE" sz="1300" b="1">
                <a:latin typeface="Arial" panose="020B0604020202020204" pitchFamily="34" charset="0"/>
                <a:cs typeface="Arial" panose="020B0604020202020204" pitchFamily="34" charset="0"/>
              </a:rPr>
              <a:t>(Irish-based only)</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524032" y="2831034"/>
            <a:ext cx="2068115" cy="184516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742575" y="3131711"/>
            <a:ext cx="1751976"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HSPs Hosting Service Providers </a:t>
            </a:r>
          </a:p>
          <a:p>
            <a:pPr algn="ctr"/>
            <a:r>
              <a:rPr lang="en-IE" sz="1300" b="1">
                <a:latin typeface="Arial" panose="020B0604020202020204" pitchFamily="34" charset="0"/>
                <a:cs typeface="Arial" panose="020B0604020202020204" pitchFamily="34" charset="0"/>
              </a:rPr>
              <a:t>(Public only)</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Services that enable the storing and sharing of data online.</a:t>
            </a:r>
            <a:endParaRPr lang="en-IE" sz="1300" b="1">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574649" y="1653052"/>
            <a:ext cx="3082217"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Digital Services Act (DSA)</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8647546" y="1871742"/>
            <a:ext cx="3510632" cy="582771"/>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774890" y="1887661"/>
            <a:ext cx="3275201"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Terrorist Content Online (TCOR)</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352072" y="1452227"/>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308673" y="1567302"/>
            <a:ext cx="3275201"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Online Safety Code (OSC)</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cxnSpLocks/>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7012640" y="1866169"/>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p:cNvCxnSpPr>
          <p:nvPr/>
        </p:nvCxnSpPr>
        <p:spPr>
          <a:xfrm flipH="1">
            <a:off x="10558089" y="2461370"/>
            <a:ext cx="223325" cy="5687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3" name="TextBox 12">
            <a:extLst>
              <a:ext uri="{FF2B5EF4-FFF2-40B4-BE49-F238E27FC236}">
                <a16:creationId xmlns:a16="http://schemas.microsoft.com/office/drawing/2014/main" id="{F695FBA8-27E1-92AF-EF5E-493E00D8D3ED}"/>
              </a:ext>
            </a:extLst>
          </p:cNvPr>
          <p:cNvSpPr txBox="1"/>
          <p:nvPr/>
        </p:nvSpPr>
        <p:spPr>
          <a:xfrm>
            <a:off x="6328180" y="2821305"/>
            <a:ext cx="1745809" cy="877163"/>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Video-sharing platforms</a:t>
            </a:r>
            <a:endParaRPr lang="en-US" sz="1300" b="1">
              <a:latin typeface="Arial" panose="020B0604020202020204" pitchFamily="34" charset="0"/>
              <a:cs typeface="Arial" panose="020B0604020202020204" pitchFamily="34" charset="0"/>
            </a:endParaRPr>
          </a:p>
          <a:p>
            <a:pPr algn="ctr"/>
            <a:r>
              <a:rPr lang="en-IE" sz="1300" b="1">
                <a:latin typeface="Arial" panose="020B0604020202020204" pitchFamily="34" charset="0"/>
                <a:cs typeface="Arial" panose="020B0604020202020204" pitchFamily="34" charset="0"/>
              </a:rPr>
              <a:t>(Irish-based only)</a:t>
            </a:r>
          </a:p>
          <a:p>
            <a:pPr algn="ctr"/>
            <a:endParaRPr lang="en-IE" sz="1200">
              <a:latin typeface="Arial" panose="020B0604020202020204" pitchFamily="34" charset="0"/>
              <a:cs typeface="Arial" panose="020B0604020202020204" pitchFamily="34" charset="0"/>
            </a:endParaRPr>
          </a:p>
        </p:txBody>
      </p:sp>
      <p:pic>
        <p:nvPicPr>
          <p:cNvPr id="41" name="Picture 40" descr="Full frame shot of blank white paper">
            <a:extLst>
              <a:ext uri="{FF2B5EF4-FFF2-40B4-BE49-F238E27FC236}">
                <a16:creationId xmlns:a16="http://schemas.microsoft.com/office/drawing/2014/main" id="{F79C2E6B-AFE9-E44E-0EDD-03ED040FBC2C}"/>
              </a:ext>
            </a:extLst>
          </p:cNvPr>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314192" y="6007465"/>
            <a:ext cx="1664738" cy="74741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93B1B4C2-735F-986E-D3DD-CD23C3FFC04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8441" y="6188658"/>
            <a:ext cx="1348984" cy="372810"/>
          </a:xfrm>
          <a:prstGeom prst="rect">
            <a:avLst/>
          </a:prstGeom>
        </p:spPr>
      </p:pic>
    </p:spTree>
    <p:extLst>
      <p:ext uri="{BB962C8B-B14F-4D97-AF65-F5344CB8AC3E}">
        <p14:creationId xmlns:p14="http://schemas.microsoft.com/office/powerpoint/2010/main" val="7270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96" y="1007690"/>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11187"/>
            <a:ext cx="7682564" cy="1692771"/>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Reporting online</a:t>
            </a:r>
          </a:p>
          <a:p>
            <a:endParaRPr lang="en-IE" sz="32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365471"/>
            <a:ext cx="2435427" cy="109342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9" y="1502201"/>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516605" y="2992455"/>
            <a:ext cx="7158789" cy="1569660"/>
          </a:xfrm>
          <a:prstGeom prst="rect">
            <a:avLst/>
          </a:prstGeom>
          <a:noFill/>
        </p:spPr>
        <p:txBody>
          <a:bodyPr wrap="square" rtlCol="0">
            <a:spAutoFit/>
          </a:bodyPr>
          <a:lstStyle/>
          <a:p>
            <a:pPr algn="ctr"/>
            <a:r>
              <a:rPr lang="en-GB" sz="3200" i="1" dirty="0">
                <a:latin typeface="Arial" panose="020B0604020202020204" pitchFamily="34" charset="0"/>
                <a:cs typeface="Arial" panose="020B0604020202020204" pitchFamily="34" charset="0"/>
              </a:rPr>
              <a:t>There is no point in reporting things to the platforms – nothing happens, and the content isn’t taken down.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94907" y="473024"/>
            <a:ext cx="3910263" cy="769441"/>
          </a:xfrm>
          <a:prstGeom prst="rect">
            <a:avLst/>
          </a:prstGeom>
          <a:noFill/>
        </p:spPr>
        <p:txBody>
          <a:bodyPr wrap="square" rtlCol="0">
            <a:spAutoFit/>
          </a:bodyPr>
          <a:lstStyle/>
          <a:p>
            <a:pPr algn="ctr"/>
            <a:r>
              <a:rPr lang="en-IE" sz="4400" b="1" dirty="0">
                <a:latin typeface="Arial" panose="020B0604020202020204" pitchFamily="34" charset="0"/>
                <a:cs typeface="Arial" panose="020B0604020202020204" pitchFamily="34" charset="0"/>
              </a:rPr>
              <a:t>ACTIVITY</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4864101" y="966679"/>
            <a:ext cx="6860394" cy="100182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5269831" y="1205807"/>
            <a:ext cx="6169862"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Walking debate or hands up/hands down</a:t>
            </a:r>
            <a:endParaRPr lang="en-US" sz="2400" dirty="0">
              <a:latin typeface="Arial" panose="020B0604020202020204" pitchFamily="34" charset="0"/>
              <a:cs typeface="Arial" panose="020B0604020202020204" pitchFamily="34" charset="0"/>
            </a:endParaRPr>
          </a:p>
        </p:txBody>
      </p:sp>
      <p:pic>
        <p:nvPicPr>
          <p:cNvPr id="3" name="Picture 2" descr="Full frame shot of blank white paper">
            <a:extLst>
              <a:ext uri="{FF2B5EF4-FFF2-40B4-BE49-F238E27FC236}">
                <a16:creationId xmlns:a16="http://schemas.microsoft.com/office/drawing/2014/main" id="{40419855-9ABD-E7EE-F229-F285E2059E03}"/>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904681" y="5795272"/>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833DB6AA-4095-8DC3-A13C-5C1BCA70A3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8344" y="5991036"/>
            <a:ext cx="1525456" cy="421580"/>
          </a:xfrm>
          <a:prstGeom prst="rect">
            <a:avLst/>
          </a:prstGeom>
        </p:spPr>
      </p:pic>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83820" cy="5192925"/>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0424"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22543" y="1474788"/>
            <a:ext cx="5434724" cy="5109091"/>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Play your part – report illegal and harmful content to the platforms! </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If you have a problem online, always report the issue to the platform first.</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If you’re not sure how to report, get in touch with </a:t>
            </a:r>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Meán’s</a:t>
            </a:r>
            <a:r>
              <a:rPr lang="en-GB" dirty="0">
                <a:latin typeface="Arial" panose="020B0604020202020204" pitchFamily="34" charset="0"/>
                <a:cs typeface="Arial" panose="020B0604020202020204" pitchFamily="34" charset="0"/>
              </a:rPr>
              <a:t> Advice Centre.</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The more queries and information </a:t>
            </a:r>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a:t>
            </a:r>
            <a:r>
              <a:rPr lang="en-GB" dirty="0">
                <a:latin typeface="Arial" panose="020B0604020202020204" pitchFamily="34" charset="0"/>
                <a:cs typeface="Arial" panose="020B0604020202020204" pitchFamily="34" charset="0"/>
              </a:rPr>
              <a:t> receive from the public, the better it can do its job of making sure the platforms are following the rules.</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b="1" dirty="0">
                <a:latin typeface="Arial" panose="020B0604020202020204" pitchFamily="34" charset="0"/>
                <a:cs typeface="Arial" panose="020B0604020202020204" pitchFamily="34" charset="0"/>
              </a:rPr>
              <a:t>Spot It, Flag It, Stop It: </a:t>
            </a:r>
            <a:r>
              <a:rPr lang="en-GB" dirty="0">
                <a:latin typeface="Arial" panose="020B0604020202020204" pitchFamily="34" charset="0"/>
                <a:cs typeface="Arial" panose="020B0604020202020204" pitchFamily="34" charset="0"/>
              </a:rPr>
              <a:t>Your voice and participation can make the internet a better place. </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How to help improve the internet for everyone</a:t>
            </a:r>
            <a:endParaRPr lang="en-IE" sz="28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825" y="49877"/>
            <a:ext cx="6456449" cy="3631752"/>
          </a:xfrm>
          <a:prstGeom prst="rect">
            <a:avLst/>
          </a:prstGeom>
        </p:spPr>
      </p:pic>
      <p:pic>
        <p:nvPicPr>
          <p:cNvPr id="9" name="Picture 8" descr="A colorful rectangular sign with white text&#10;&#10;Description automatically generated">
            <a:extLst>
              <a:ext uri="{FF2B5EF4-FFF2-40B4-BE49-F238E27FC236}">
                <a16:creationId xmlns:a16="http://schemas.microsoft.com/office/drawing/2014/main" id="{6706C80E-D634-58FC-0FDE-ABB48693DF79}"/>
              </a:ext>
            </a:extLst>
          </p:cNvPr>
          <p:cNvPicPr>
            <a:picLocks noChangeAspect="1"/>
          </p:cNvPicPr>
          <p:nvPr/>
        </p:nvPicPr>
        <p:blipFill>
          <a:blip r:embed="rId5"/>
          <a:stretch>
            <a:fillRect/>
          </a:stretch>
        </p:blipFill>
        <p:spPr>
          <a:xfrm>
            <a:off x="6827611" y="3243260"/>
            <a:ext cx="4970272" cy="1916630"/>
          </a:xfrm>
          <a:prstGeom prst="rect">
            <a:avLst/>
          </a:prstGeom>
          <a:ln>
            <a:noFill/>
          </a:ln>
          <a:effectLst>
            <a:outerShdw dist="76200" dir="18900000" algn="bl" rotWithShape="0">
              <a:prstClr val="black"/>
            </a:outerShdw>
          </a:effectLst>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849" y="1726133"/>
            <a:ext cx="4408033" cy="1962925"/>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095632" y="2203962"/>
            <a:ext cx="3454294" cy="1107996"/>
          </a:xfrm>
          <a:prstGeom prst="rect">
            <a:avLst/>
          </a:prstGeom>
          <a:noFill/>
        </p:spPr>
        <p:txBody>
          <a:bodyPr wrap="square" rtlCol="0">
            <a:spAutoFit/>
          </a:bodyPr>
          <a:lstStyle/>
          <a:p>
            <a:r>
              <a:rPr lang="en-GB" sz="1600" dirty="0" err="1">
                <a:latin typeface="Arial" panose="020B0604020202020204" pitchFamily="34" charset="0"/>
                <a:cs typeface="Arial" panose="020B0604020202020204" pitchFamily="34" charset="0"/>
              </a:rPr>
              <a:t>Coimisiún</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na</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Meán’s</a:t>
            </a:r>
            <a:r>
              <a:rPr lang="en-GB" sz="1600" dirty="0">
                <a:latin typeface="Arial" panose="020B0604020202020204" pitchFamily="34" charset="0"/>
                <a:cs typeface="Arial" panose="020B0604020202020204" pitchFamily="34" charset="0"/>
              </a:rPr>
              <a:t> public awareness campaign, </a:t>
            </a:r>
            <a:br>
              <a:rPr lang="en-GB" sz="1600"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Spot It, Flag It, Stop It</a:t>
            </a:r>
            <a:r>
              <a:rPr lang="en-GB" sz="1600" dirty="0">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3363A600-E214-7562-703E-32CC7B73165C}"/>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026652" y="5954684"/>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8CA259AD-3DBB-5EE6-82BB-9010372E8F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7174" y="6139810"/>
            <a:ext cx="1602441" cy="442856"/>
          </a:xfrm>
          <a:prstGeom prst="rect">
            <a:avLst/>
          </a:prstGeom>
        </p:spPr>
      </p:pic>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8" y="-998620"/>
            <a:ext cx="10046369"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706725" y="279586"/>
            <a:ext cx="6778550"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What is illegal online content? </a:t>
            </a:r>
            <a:endParaRPr lang="en-IE" sz="3200" b="1"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1390375020"/>
              </p:ext>
            </p:extLst>
          </p:nvPr>
        </p:nvGraphicFramePr>
        <p:xfrm>
          <a:off x="1013552" y="1118937"/>
          <a:ext cx="10047480" cy="5727161"/>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99037">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en-IE" sz="1600">
                          <a:latin typeface="Arial" panose="020B0604020202020204" pitchFamily="34" charset="0"/>
                          <a:cs typeface="Arial" panose="020B0604020202020204" pitchFamily="34" charset="0"/>
                        </a:rPr>
                        <a:t>Example of Illegal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en-IE" sz="1600">
                          <a:latin typeface="Arial" panose="020B0604020202020204" pitchFamily="34" charset="0"/>
                          <a:cs typeface="Arial" panose="020B0604020202020204" pitchFamily="34" charset="0"/>
                        </a:rPr>
                        <a:t>Content is Illegal under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en-GB" sz="1250" b="1" dirty="0">
                          <a:solidFill>
                            <a:schemeClr val="tx1"/>
                          </a:solidFill>
                          <a:latin typeface="Arial" panose="020B0604020202020204" pitchFamily="34" charset="0"/>
                          <a:cs typeface="Arial" panose="020B0604020202020204" pitchFamily="34" charset="0"/>
                        </a:rPr>
                        <a:t>Content that is designed to scare, hurt or threaten others, for example:</a:t>
                      </a:r>
                    </a:p>
                    <a:p>
                      <a:pPr marL="171450" indent="-171450">
                        <a:buFont typeface="Arial" panose="020B0604020202020204" pitchFamily="34" charset="0"/>
                        <a:buChar char="•"/>
                      </a:pPr>
                      <a:r>
                        <a:rPr lang="en-GB" sz="1250" dirty="0">
                          <a:solidFill>
                            <a:schemeClr val="tx1"/>
                          </a:solidFill>
                          <a:latin typeface="Arial" panose="020B0604020202020204" pitchFamily="34" charset="0"/>
                          <a:cs typeface="Arial" panose="020B0604020202020204" pitchFamily="34" charset="0"/>
                        </a:rPr>
                        <a:t>A credible threat of violence (e.g. a death threat online)</a:t>
                      </a:r>
                    </a:p>
                    <a:p>
                      <a:pPr marL="171450" indent="-171450">
                        <a:buFont typeface="Arial" panose="020B0604020202020204" pitchFamily="34" charset="0"/>
                        <a:buChar char="•"/>
                      </a:pPr>
                      <a:r>
                        <a:rPr lang="en-GB" sz="1250" dirty="0">
                          <a:solidFill>
                            <a:schemeClr val="tx1"/>
                          </a:solidFill>
                          <a:latin typeface="Arial" panose="020B0604020202020204" pitchFamily="34" charset="0"/>
                          <a:cs typeface="Arial" panose="020B0604020202020204" pitchFamily="34" charset="0"/>
                        </a:rPr>
                        <a:t>A campaign of harassment (i.e. persistent, unwanted messages)</a:t>
                      </a:r>
                    </a:p>
                    <a:p>
                      <a:pPr marL="171450" indent="-171450">
                        <a:buFont typeface="Arial" panose="020B0604020202020204" pitchFamily="34" charset="0"/>
                        <a:buChar char="•"/>
                      </a:pPr>
                      <a:r>
                        <a:rPr lang="en-GB" sz="1250" dirty="0">
                          <a:solidFill>
                            <a:schemeClr val="tx1"/>
                          </a:solidFill>
                          <a:latin typeface="Arial" panose="020B0604020202020204" pitchFamily="34" charset="0"/>
                          <a:cs typeface="Arial" panose="020B0604020202020204" pitchFamily="34" charset="0"/>
                        </a:rPr>
                        <a:t>Threatening or extremely offensive messages.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5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10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4 of the Harassment, Harmful Communications and Related Offences Act, 2020 (also known as Coco’s Law).</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en-GB" sz="1250" b="1">
                          <a:solidFill>
                            <a:schemeClr val="tx1"/>
                          </a:solidFill>
                          <a:latin typeface="Arial" panose="020B0604020202020204" pitchFamily="34" charset="0"/>
                          <a:cs typeface="Arial" panose="020B0604020202020204" pitchFamily="34" charset="0"/>
                        </a:rPr>
                        <a:t>Content that shows animal cruelty and the encouragement of animal fighting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15 of the Animal Health and Welfare Act,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00">
                          <a:effectLst/>
                          <a:latin typeface="Arial" panose="020B0604020202020204" pitchFamily="34" charset="0"/>
                          <a:cs typeface="Arial" panose="020B0604020202020204" pitchFamily="34" charset="0"/>
                        </a:rPr>
                        <a:t>Intimate images being shared without consent</a:t>
                      </a:r>
                      <a:endParaRPr lang="en-IE" sz="1250" b="1" kern="10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3 of the Harassment, Harmful Communications and Related Offences Act, 2020 (Coco’s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563727">
                <a:tc>
                  <a:txBody>
                    <a:bodyPr/>
                    <a:lstStyle/>
                    <a:p>
                      <a:r>
                        <a:rPr lang="en-GB" sz="1250" b="1">
                          <a:latin typeface="Arial" panose="020B0604020202020204" pitchFamily="34" charset="0"/>
                          <a:cs typeface="Arial" panose="020B0604020202020204" pitchFamily="34" charset="0"/>
                        </a:rPr>
                        <a:t>Incitement to hatred or violence on grounds of protected characteristics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Prohibition of Incitement To Hatred Act,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en-GB" sz="1250" b="1">
                          <a:latin typeface="Arial" panose="020B0604020202020204" pitchFamily="34" charset="0"/>
                          <a:cs typeface="Arial" panose="020B0604020202020204" pitchFamily="34" charset="0"/>
                        </a:rPr>
                        <a:t>Child sexual abuse content (including self-generated child sexual abuse content) </a:t>
                      </a:r>
                      <a:endParaRPr lang="en-IE" sz="12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4 of the Harassment, Harmful Communications and Related Offences Act, 2020 (also known as Coco’s Law), or Criminal Law (Sexual Offences) Act, 2017</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en-GB" sz="1250" b="1" kern="1200">
                          <a:solidFill>
                            <a:schemeClr val="dk1"/>
                          </a:solidFill>
                          <a:latin typeface="Arial" panose="020B0604020202020204" pitchFamily="34" charset="0"/>
                          <a:ea typeface="+mn-ea"/>
                          <a:cs typeface="Arial" panose="020B0604020202020204" pitchFamily="34" charset="0"/>
                        </a:rPr>
                        <a:t>Sharing or encouraging terrorist content</a:t>
                      </a:r>
                      <a:endParaRPr lang="en-IE" sz="1250" b="1"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IE" sz="1250">
                          <a:latin typeface="Arial" panose="020B0604020202020204" pitchFamily="34" charset="0"/>
                          <a:cs typeface="Arial" panose="020B0604020202020204" pitchFamily="34" charset="0"/>
                        </a:rPr>
                        <a:t>Terrorist Content Online Regulation, 2024</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200">
                          <a:solidFill>
                            <a:schemeClr val="tx1"/>
                          </a:solidFill>
                          <a:effectLst/>
                          <a:latin typeface="Arial" panose="020B0604020202020204" pitchFamily="34" charset="0"/>
                          <a:ea typeface="+mn-ea"/>
                          <a:cs typeface="Arial" panose="020B0604020202020204" pitchFamily="34" charset="0"/>
                        </a:rPr>
                        <a:t>Platforms must now have reporting functions and an appeal process for reports of illegal content</a:t>
                      </a:r>
                      <a:endParaRPr lang="en-IE" sz="125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kern="100" dirty="0">
                          <a:effectLst/>
                          <a:latin typeface="Arial" panose="020B0604020202020204" pitchFamily="34" charset="0"/>
                          <a:ea typeface="Aptos" panose="020B0004020202020204" pitchFamily="34" charset="0"/>
                          <a:cs typeface="Arial" panose="020B0604020202020204" pitchFamily="34" charset="0"/>
                        </a:rPr>
                        <a:t>Digital Services Act, 2024</a:t>
                      </a:r>
                      <a:endParaRPr lang="en-IE" sz="1250" kern="100" dirty="0">
                        <a:effectLst/>
                        <a:latin typeface="Arial" panose="020B0604020202020204" pitchFamily="34" charset="0"/>
                        <a:ea typeface="Aptos" panose="020B0004020202020204" pitchFamily="34" charset="0"/>
                        <a:cs typeface="Arial" panose="020B0604020202020204" pitchFamily="34" charset="0"/>
                      </a:endParaRPr>
                    </a:p>
                    <a:p>
                      <a:endParaRPr lang="en-IE" sz="12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146" y="5290732"/>
            <a:ext cx="4223085" cy="2111543"/>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274718" y="5957084"/>
            <a:ext cx="3380874" cy="5539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Note: </a:t>
            </a:r>
            <a:r>
              <a:rPr lang="en-GB" sz="1500">
                <a:latin typeface="Arial" panose="020B0604020202020204" pitchFamily="34" charset="0"/>
                <a:cs typeface="Arial" panose="020B0604020202020204" pitchFamily="34" charset="0"/>
              </a:rPr>
              <a:t>This is not an exhaustive list and doesn’t constitute legal advice.</a:t>
            </a:r>
            <a:endParaRPr lang="en-IE" sz="150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83E0B18E-78D6-FF15-D402-6CB22B113816}"/>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264663" y="193920"/>
            <a:ext cx="1437617" cy="64544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91FEEF0E-C68C-51DD-8A20-7E6A729392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5691" y="346918"/>
            <a:ext cx="1211340" cy="334770"/>
          </a:xfrm>
          <a:prstGeom prst="rect">
            <a:avLst/>
          </a:prstGeom>
        </p:spPr>
      </p:pic>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199"/>
            <a:ext cx="5983820" cy="3587223"/>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9311" y="1494324"/>
            <a:ext cx="5426690" cy="3447098"/>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Harmful content on video-sharing platforms includes, but is not limited to: </a:t>
            </a:r>
          </a:p>
          <a:p>
            <a:pPr marL="0" indent="0">
              <a:buNone/>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Cyberbullying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a:t>
            </a:r>
            <a:r>
              <a:rPr lang="en-GB" sz="2000" dirty="0">
                <a:latin typeface="Arial" panose="020B0604020202020204" pitchFamily="34" charset="0"/>
                <a:ea typeface="+mn-lt"/>
                <a:cs typeface="Arial" panose="020B0604020202020204" pitchFamily="34" charset="0"/>
              </a:rPr>
              <a:t>or encouraging </a:t>
            </a:r>
            <a:r>
              <a:rPr lang="en-GB" sz="2000" dirty="0">
                <a:latin typeface="Arial" panose="020B0604020202020204" pitchFamily="34" charset="0"/>
                <a:cs typeface="Arial" panose="020B0604020202020204" pitchFamily="34" charset="0"/>
              </a:rPr>
              <a:t>eating disorders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or encouraging self-harm/suicide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sharing methods of self-harm (i.e. Dangerous challenges).</a:t>
            </a:r>
          </a:p>
          <a:p>
            <a:pPr marL="0" indent="0" algn="just">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99615" y="315295"/>
            <a:ext cx="10809332"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What does harmful content online mean?</a:t>
            </a:r>
            <a:endParaRPr lang="en-IE" sz="32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195" y="-946266"/>
            <a:ext cx="8677653" cy="4881179"/>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59675" y="2444115"/>
            <a:ext cx="4837879" cy="984885"/>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This is content that is harmful, but not necessarily illegal. </a:t>
            </a:r>
          </a:p>
          <a:p>
            <a:endParaRPr lang="en-IE" dirty="0">
              <a:latin typeface="Arial" panose="020B0604020202020204" pitchFamily="34" charset="0"/>
              <a:cs typeface="Arial" panose="020B0604020202020204" pitchFamily="34" charset="0"/>
            </a:endParaRPr>
          </a:p>
        </p:txBody>
      </p:sp>
      <p:pic>
        <p:nvPicPr>
          <p:cNvPr id="8" name="Picture 7" descr="A white hand with a yellow circle&#10;&#10;Description automatically generated">
            <a:extLst>
              <a:ext uri="{FF2B5EF4-FFF2-40B4-BE49-F238E27FC236}">
                <a16:creationId xmlns:a16="http://schemas.microsoft.com/office/drawing/2014/main" id="{F336C439-60A9-471F-3967-A93DC143F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246" y="3290903"/>
            <a:ext cx="1905000" cy="1905000"/>
          </a:xfrm>
          <a:prstGeom prst="rect">
            <a:avLst/>
          </a:prstGeom>
        </p:spPr>
      </p:pic>
      <p:sp>
        <p:nvSpPr>
          <p:cNvPr id="5" name="Rectangle: Rounded Corners 4">
            <a:extLst>
              <a:ext uri="{FF2B5EF4-FFF2-40B4-BE49-F238E27FC236}">
                <a16:creationId xmlns:a16="http://schemas.microsoft.com/office/drawing/2014/main" id="{2B3B8F14-9207-9312-6CB0-A5D0D54067C9}"/>
              </a:ext>
            </a:extLst>
          </p:cNvPr>
          <p:cNvSpPr/>
          <p:nvPr/>
        </p:nvSpPr>
        <p:spPr>
          <a:xfrm>
            <a:off x="4572000" y="5249198"/>
            <a:ext cx="7334541" cy="1189009"/>
          </a:xfrm>
          <a:prstGeom prst="roundRect">
            <a:avLst>
              <a:gd name="adj" fmla="val 1903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7" name="TextBox 6">
            <a:extLst>
              <a:ext uri="{FF2B5EF4-FFF2-40B4-BE49-F238E27FC236}">
                <a16:creationId xmlns:a16="http://schemas.microsoft.com/office/drawing/2014/main" id="{645A5467-650D-B006-1A0C-E56632BC04C3}"/>
              </a:ext>
            </a:extLst>
          </p:cNvPr>
          <p:cNvSpPr txBox="1"/>
          <p:nvPr/>
        </p:nvSpPr>
        <p:spPr>
          <a:xfrm>
            <a:off x="4716972" y="5371737"/>
            <a:ext cx="7027033" cy="1107996"/>
          </a:xfrm>
          <a:prstGeom prst="rect">
            <a:avLst/>
          </a:prstGeom>
          <a:noFill/>
        </p:spPr>
        <p:txBody>
          <a:bodyPr wrap="square" rtlCol="0">
            <a:spAutoFit/>
          </a:bodyPr>
          <a:lstStyle/>
          <a:p>
            <a:pPr marL="0" indent="0" algn="just">
              <a:buNone/>
            </a:pPr>
            <a:r>
              <a:rPr lang="en-GB" sz="1600" dirty="0">
                <a:latin typeface="Arial" panose="020B0604020202020204" pitchFamily="34" charset="0"/>
                <a:cs typeface="Arial" panose="020B0604020202020204" pitchFamily="34" charset="0"/>
              </a:rPr>
              <a:t>Where such content causes a risk to someone's life or a risk of significant harm to someone’s physical or mental health, there is a risk-based test that the platforms will do before deciding to remove the content. </a:t>
            </a:r>
          </a:p>
          <a:p>
            <a:pPr marL="0" indent="0" algn="just">
              <a:buNone/>
            </a:pPr>
            <a:endParaRPr lang="en-GB" dirty="0">
              <a:latin typeface="Arial" panose="020B0604020202020204" pitchFamily="34" charset="0"/>
              <a:cs typeface="Arial" panose="020B0604020202020204" pitchFamily="34" charset="0"/>
            </a:endParaRPr>
          </a:p>
        </p:txBody>
      </p:sp>
      <p:pic>
        <p:nvPicPr>
          <p:cNvPr id="6" name="Picture 5" descr="Full frame shot of blank white paper">
            <a:extLst>
              <a:ext uri="{FF2B5EF4-FFF2-40B4-BE49-F238E27FC236}">
                <a16:creationId xmlns:a16="http://schemas.microsoft.com/office/drawing/2014/main" id="{5C77E4CF-14F7-1524-7398-4E64747C07D7}"/>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47995" y="5850535"/>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69D93FC8-5F7E-1CD7-6D95-9F84B5906E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615" y="6039648"/>
            <a:ext cx="1442157" cy="398559"/>
          </a:xfrm>
          <a:prstGeom prst="rect">
            <a:avLst/>
          </a:prstGeom>
        </p:spPr>
      </p:pic>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338146" y="431589"/>
            <a:ext cx="9396565" cy="646331"/>
          </a:xfrm>
          <a:prstGeom prst="rect">
            <a:avLst/>
          </a:prstGeom>
          <a:noFill/>
        </p:spPr>
        <p:txBody>
          <a:bodyPr wrap="square" rtlCol="0">
            <a:spAutoFit/>
          </a:bodyPr>
          <a:lstStyle/>
          <a:p>
            <a:pPr algn="ctr"/>
            <a:r>
              <a:rPr lang="en-GB" sz="3600" b="1" dirty="0">
                <a:latin typeface="Arial" panose="020B0604020202020204" pitchFamily="34" charset="0"/>
                <a:ea typeface="+mj-lt"/>
                <a:cs typeface="Arial" panose="020B0604020202020204" pitchFamily="34" charset="0"/>
              </a:rPr>
              <a:t>How to report content to online platforms</a:t>
            </a:r>
            <a:endParaRPr lang="en-IE" sz="36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1457289" y="2403544"/>
            <a:ext cx="4234529" cy="3396013"/>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90000"/>
              </a:lnSpc>
              <a:spcBef>
                <a:spcPts val="1000"/>
              </a:spcBef>
              <a:spcAft>
                <a:spcPts val="0"/>
              </a:spcAft>
              <a:buClrTx/>
              <a:buSzTx/>
              <a:tabLst/>
              <a:defRPr/>
            </a:pPr>
            <a:r>
              <a:rPr lang="en-GB" b="1" dirty="0">
                <a:solidFill>
                  <a:prstClr val="black"/>
                </a:solidFill>
                <a:latin typeface="Arial" panose="020B0604020202020204" pitchFamily="34" charset="0"/>
                <a:cs typeface="Arial" panose="020B0604020202020204" pitchFamily="34" charset="0"/>
              </a:rPr>
              <a:t>1</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illegal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5142849" y="6255460"/>
            <a:ext cx="6148102" cy="405731"/>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Reporting content on other platforms: </a:t>
            </a:r>
            <a:r>
              <a:rPr lang="en-GB" sz="1200" dirty="0">
                <a:solidFill>
                  <a:schemeClr val="tx1"/>
                </a:solidFill>
                <a:latin typeface="Arial" panose="020B0604020202020204" pitchFamily="34" charset="0"/>
                <a:cs typeface="Arial" panose="020B0604020202020204" pitchFamily="34" charset="0"/>
              </a:rPr>
              <a:t>See link </a:t>
            </a:r>
            <a:r>
              <a:rPr lang="en-GB" sz="1200" dirty="0">
                <a:solidFill>
                  <a:schemeClr val="tx1"/>
                </a:solidFill>
                <a:latin typeface="Arial" panose="020B0604020202020204" pitchFamily="34" charset="0"/>
                <a:cs typeface="Arial" panose="020B0604020202020204" pitchFamily="34" charset="0"/>
                <a:hlinkClick r:id="rId13"/>
              </a:rPr>
              <a:t>here</a:t>
            </a:r>
            <a:r>
              <a:rPr lang="en-GB" sz="1200" dirty="0">
                <a:solidFill>
                  <a:schemeClr val="tx1"/>
                </a:solidFill>
                <a:latin typeface="Arial" panose="020B0604020202020204" pitchFamily="34" charset="0"/>
                <a:cs typeface="Arial" panose="020B0604020202020204" pitchFamily="34" charset="0"/>
              </a:rPr>
              <a:t> for further information.</a:t>
            </a:r>
            <a:endParaRPr lang="en-IE" sz="1200"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7886" y="602540"/>
            <a:ext cx="4234528" cy="2381922"/>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6340870" y="2403545"/>
            <a:ext cx="4393841" cy="3484300"/>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solidFill>
                  <a:prstClr val="black"/>
                </a:solidFill>
                <a:latin typeface="Arial" panose="020B0604020202020204" pitchFamily="34" charset="0"/>
                <a:cs typeface="Arial" panose="020B0604020202020204" pitchFamily="34" charset="0"/>
              </a:rPr>
              <a:t>2</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harmful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LinkedIn</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3170655" y="1375949"/>
            <a:ext cx="5910985" cy="987636"/>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400">
              <a:solidFill>
                <a:schemeClr val="tx1"/>
              </a:solidFill>
              <a:latin typeface="Arial" panose="020B0604020202020204" pitchFamily="34" charset="0"/>
              <a:cs typeface="Arial" panose="020B0604020202020204" pitchFamily="34" charset="0"/>
            </a:endParaRPr>
          </a:p>
          <a:p>
            <a:r>
              <a:rPr lang="en-GB" sz="1500">
                <a:solidFill>
                  <a:schemeClr val="bg1">
                    <a:lumMod val="95000"/>
                  </a:schemeClr>
                </a:solidFill>
                <a:latin typeface="Arial" panose="020B0604020202020204" pitchFamily="34" charset="0"/>
                <a:cs typeface="Arial" panose="020B0604020202020204" pitchFamily="34" charset="0"/>
              </a:rPr>
              <a:t>There are </a:t>
            </a:r>
            <a:r>
              <a:rPr lang="en-GB" sz="1500" b="1">
                <a:solidFill>
                  <a:schemeClr val="bg1">
                    <a:lumMod val="95000"/>
                  </a:schemeClr>
                </a:solidFill>
                <a:latin typeface="Arial" panose="020B0604020202020204" pitchFamily="34" charset="0"/>
                <a:cs typeface="Arial" panose="020B0604020202020204" pitchFamily="34" charset="0"/>
              </a:rPr>
              <a:t>two ways </a:t>
            </a:r>
            <a:r>
              <a:rPr lang="en-GB" sz="1500">
                <a:solidFill>
                  <a:schemeClr val="bg1">
                    <a:lumMod val="95000"/>
                  </a:schemeClr>
                </a:solidFill>
                <a:latin typeface="Arial" panose="020B0604020202020204" pitchFamily="34" charset="0"/>
                <a:cs typeface="Arial" panose="020B0604020202020204" pitchFamily="34" charset="0"/>
              </a:rPr>
              <a:t>to report content to online platforms: </a:t>
            </a:r>
          </a:p>
          <a:p>
            <a:r>
              <a:rPr lang="en-GB" sz="1500">
                <a:solidFill>
                  <a:schemeClr val="bg1">
                    <a:lumMod val="95000"/>
                  </a:schemeClr>
                </a:solidFill>
                <a:latin typeface="Arial" panose="020B0604020202020204" pitchFamily="34" charset="0"/>
                <a:cs typeface="Arial" panose="020B0604020202020204" pitchFamily="34" charset="0"/>
              </a:rPr>
              <a:t>	1. Procedures for reporting </a:t>
            </a:r>
            <a:r>
              <a:rPr lang="en-GB" sz="1500" b="1">
                <a:solidFill>
                  <a:schemeClr val="tx1"/>
                </a:solidFill>
                <a:latin typeface="Arial" panose="020B0604020202020204" pitchFamily="34" charset="0"/>
                <a:cs typeface="Arial" panose="020B0604020202020204" pitchFamily="34" charset="0"/>
              </a:rPr>
              <a:t>illegal</a:t>
            </a:r>
            <a:r>
              <a:rPr lang="en-GB" sz="1500">
                <a:solidFill>
                  <a:schemeClr val="bg1">
                    <a:lumMod val="95000"/>
                  </a:schemeClr>
                </a:solidFill>
                <a:latin typeface="Arial" panose="020B0604020202020204" pitchFamily="34" charset="0"/>
                <a:cs typeface="Arial" panose="020B0604020202020204" pitchFamily="34" charset="0"/>
              </a:rPr>
              <a:t> content </a:t>
            </a:r>
          </a:p>
          <a:p>
            <a:r>
              <a:rPr lang="en-GB" sz="1500">
                <a:solidFill>
                  <a:schemeClr val="bg1">
                    <a:lumMod val="95000"/>
                  </a:schemeClr>
                </a:solidFill>
                <a:latin typeface="Arial" panose="020B0604020202020204" pitchFamily="34" charset="0"/>
                <a:cs typeface="Arial" panose="020B0604020202020204" pitchFamily="34" charset="0"/>
              </a:rPr>
              <a:t>	2. Procedures for reporting </a:t>
            </a:r>
            <a:r>
              <a:rPr lang="en-GB" sz="1500" b="1">
                <a:solidFill>
                  <a:schemeClr val="tx1"/>
                </a:solidFill>
                <a:latin typeface="Arial" panose="020B0604020202020204" pitchFamily="34" charset="0"/>
                <a:cs typeface="Arial" panose="020B0604020202020204" pitchFamily="34" charset="0"/>
              </a:rPr>
              <a:t>harmful</a:t>
            </a:r>
            <a:r>
              <a:rPr lang="en-GB" sz="1500">
                <a:solidFill>
                  <a:schemeClr val="bg1">
                    <a:lumMod val="95000"/>
                  </a:schemeClr>
                </a:solidFill>
                <a:latin typeface="Arial" panose="020B0604020202020204" pitchFamily="34" charset="0"/>
                <a:cs typeface="Arial" panose="020B0604020202020204" pitchFamily="34" charset="0"/>
              </a:rPr>
              <a:t> content</a:t>
            </a:r>
          </a:p>
          <a:p>
            <a:pPr algn="ctr"/>
            <a:endParaRPr lang="en-IE">
              <a:solidFill>
                <a:sysClr val="windowText" lastClr="000000"/>
              </a:solidFill>
              <a:latin typeface="Arial" panose="020B0604020202020204" pitchFamily="34" charset="0"/>
              <a:cs typeface="Arial" panose="020B0604020202020204" pitchFamily="34" charset="0"/>
            </a:endParaRPr>
          </a:p>
        </p:txBody>
      </p:sp>
      <p:pic>
        <p:nvPicPr>
          <p:cNvPr id="9" name="Picture 8" descr="Full frame shot of blank white paper">
            <a:extLst>
              <a:ext uri="{FF2B5EF4-FFF2-40B4-BE49-F238E27FC236}">
                <a16:creationId xmlns:a16="http://schemas.microsoft.com/office/drawing/2014/main" id="{23EC107E-0B77-91F1-667D-3AC012E6D7CD}"/>
              </a:ext>
            </a:extLst>
          </p:cNvPr>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124596" y="6075466"/>
            <a:ext cx="1876382" cy="701889"/>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56060BC5-7A0F-D55F-0073-50591CE9C0B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03766" y="6226184"/>
            <a:ext cx="1449012" cy="400453"/>
          </a:xfrm>
          <a:prstGeom prst="rect">
            <a:avLst/>
          </a:prstGeom>
        </p:spPr>
      </p:pic>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1685498" y="1888572"/>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31" y="-1670602"/>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752388" y="811354"/>
            <a:ext cx="8548526"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What you need to report illegal content</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to the platforms</a:t>
            </a:r>
            <a:endParaRPr lang="en-IE"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053988" y="2045551"/>
            <a:ext cx="7165074" cy="4001095"/>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400" dirty="0">
                <a:latin typeface="Arial" panose="020B0604020202020204" pitchFamily="34" charset="0"/>
                <a:cs typeface="Arial" panose="020B0604020202020204" pitchFamily="34" charset="0"/>
              </a:rPr>
              <a:t>You will need to fill out a form. </a:t>
            </a:r>
          </a:p>
          <a:p>
            <a:pPr marL="457200" lvl="0" indent="-457200">
              <a:buAutoNum type="arabicPeriod"/>
            </a:pPr>
            <a:endParaRPr lang="en-GB" sz="2400" dirty="0">
              <a:latin typeface="Arial" panose="020B0604020202020204" pitchFamily="34" charset="0"/>
              <a:cs typeface="Arial" panose="020B0604020202020204" pitchFamily="34" charset="0"/>
            </a:endParaRPr>
          </a:p>
          <a:p>
            <a:pPr marL="457200" lvl="0" indent="-457200">
              <a:buAutoNum type="arabicPeriod"/>
            </a:pPr>
            <a:r>
              <a:rPr lang="en-GB" sz="2400" dirty="0">
                <a:latin typeface="Arial" panose="020B0604020202020204" pitchFamily="34" charset="0"/>
                <a:cs typeface="Arial" panose="020B0604020202020204" pitchFamily="34" charset="0"/>
              </a:rPr>
              <a:t>You may need to give an email address, the URL(s) for the content you think is illegal and the reason(s) you think it is against the law (see slide 15).</a:t>
            </a:r>
          </a:p>
          <a:p>
            <a:pPr marL="457200" lvl="0" indent="-457200">
              <a:buAutoNum type="arabicPeriod"/>
            </a:pPr>
            <a:endParaRPr lang="en-GB" sz="2400" dirty="0">
              <a:latin typeface="Arial" panose="020B0604020202020204" pitchFamily="34" charset="0"/>
              <a:cs typeface="Arial" panose="020B0604020202020204" pitchFamily="34" charset="0"/>
            </a:endParaRPr>
          </a:p>
          <a:p>
            <a:pPr marL="457200" lvl="0" indent="-457200">
              <a:buAutoNum type="arabicPeriod"/>
            </a:pPr>
            <a:r>
              <a:rPr lang="en-GB" sz="2400" dirty="0">
                <a:latin typeface="Arial" panose="020B0604020202020204" pitchFamily="34" charset="0"/>
                <a:cs typeface="Arial" panose="020B0604020202020204" pitchFamily="34" charset="0"/>
              </a:rPr>
              <a:t>If you send a fake report, your account may be suspended.</a:t>
            </a:r>
          </a:p>
          <a:p>
            <a:endParaRPr lang="en-IE"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9A42CBF-0C52-2D93-3312-66C4ECD3BCDB}"/>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950181" y="5984170"/>
            <a:ext cx="1788941" cy="66918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FED612BC-425D-2F5C-74C2-73D6BB4BBF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7404" y="6128034"/>
            <a:ext cx="1488713" cy="411425"/>
          </a:xfrm>
          <a:prstGeom prst="rect">
            <a:avLst/>
          </a:prstGeom>
        </p:spPr>
      </p:pic>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15000" y="458118"/>
            <a:ext cx="6201992" cy="6160594"/>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680318" y="-825590"/>
            <a:ext cx="666549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5907432" y="677346"/>
            <a:ext cx="5817128" cy="6411371"/>
          </a:xfrm>
          <a:prstGeom prst="rect">
            <a:avLst/>
          </a:prstGeom>
          <a:noFill/>
        </p:spPr>
        <p:txBody>
          <a:bodyPr wrap="square" rtlCol="0">
            <a:spAutoFit/>
          </a:bodyPr>
          <a:lstStyle/>
          <a:p>
            <a:pPr marL="342900"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a:t>
            </a:r>
            <a:r>
              <a:rPr lang="en-IE" sz="1250" u="sng" ker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YouTube.com</a:t>
            </a:r>
            <a:r>
              <a:rPr lang="en-IE" sz="1250" u="sng" ker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IE" sz="1250" kern="0">
                <a:solidFill>
                  <a:srgbClr val="000000"/>
                </a:solidFill>
                <a:latin typeface="Arial" panose="020B0604020202020204" pitchFamily="34" charset="0"/>
                <a:cs typeface="Arial" panose="020B0604020202020204" pitchFamily="34" charset="0"/>
              </a:rPr>
              <a:t>on your desktop. </a:t>
            </a:r>
          </a:p>
          <a:p>
            <a:pPr marL="342900"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the purposes of this activity, find a video and click on the three dots below the video (see imag</a:t>
            </a:r>
            <a:r>
              <a:rPr lang="en-IE" sz="1250" kern="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Click on ‘Report</a:t>
            </a:r>
            <a:r>
              <a:rPr lang="en-IE" sz="1250" ker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If you are signed out of YouTube, proceed to step 4.</a:t>
            </a:r>
          </a:p>
          <a:p>
            <a:pPr marL="342900"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Choose either reason for reporting: </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25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you are suggesting goes against YouTube's Community Guidelines: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 select the reason and click ‘Nex</a:t>
            </a:r>
            <a:r>
              <a:rPr lang="en-IE" sz="1250" kern="0">
                <a:solidFill>
                  <a:srgbClr val="000000"/>
                </a:solidFill>
                <a:latin typeface="Arial" panose="020B0604020202020204" pitchFamily="34" charset="0"/>
                <a:ea typeface="Times New Roman" panose="02020603050405020304" pitchFamily="18" charset="0"/>
                <a:cs typeface="Arial" panose="020B0604020202020204" pitchFamily="34" charset="0"/>
              </a:rPr>
              <a:t>t’,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will be able to add more information about why you are reporting the video.</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25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that you believe is unlawful:</a:t>
            </a:r>
            <a:r>
              <a:rPr lang="en-IE" sz="1250" b="1" ker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think the content is against the law in Ireland, you need to file another type of report.  You may need to give an email address, and must provide the URLs of the content you wish to report, and an explanation about why this content is illegal.  You have three ways to report potentially illegal videos:</a:t>
            </a:r>
            <a:endParaRPr lang="en-IE" sz="1250" kern="100">
              <a:effectLst/>
              <a:latin typeface="Arial" panose="020B0604020202020204" pitchFamily="34" charset="0"/>
              <a:ea typeface="Aptos" panose="020B0004020202020204" pitchFamily="34"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select ‘Legal issue’ in the list of reporting reasons</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you’ve flagged the video for Community Guidelines   violations, you will </a:t>
            </a:r>
            <a:r>
              <a:rPr lang="en-IE" sz="1250" kern="0">
                <a:solidFill>
                  <a:srgbClr val="000000"/>
                </a:solidFill>
                <a:latin typeface="Arial" panose="020B0604020202020204" pitchFamily="34" charset="0"/>
                <a:cs typeface="Arial" panose="020B0604020202020204" pitchFamily="34" charset="0"/>
              </a:rPr>
              <a:t>see an option to file a ‘legal issue’.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Click on the link. </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also submit a legal complaint through </a:t>
            </a:r>
            <a:r>
              <a:rPr lang="en-IE" sz="1250" u="sng" ker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YouTube’s help centre</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342900" indent="-342900" fontAlgn="base">
              <a:lnSpc>
                <a:spcPct val="115000"/>
              </a:lnSpc>
              <a:spcAft>
                <a:spcPts val="800"/>
              </a:spcAft>
              <a:buAutoNum type="arabicPeriod" startAt="4"/>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are signed out, you will see the option to file a legal complaint without signing in. Click on the link.</a:t>
            </a:r>
            <a:endParaRPr lang="en-GB" sz="1250">
              <a:latin typeface="Arial" panose="020B0604020202020204" pitchFamily="34" charset="0"/>
              <a:ea typeface="+mn-lt"/>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rot="21449405">
            <a:off x="627861" y="372895"/>
            <a:ext cx="3931845"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GROUP ACTIVITY</a:t>
            </a:r>
            <a:endParaRPr lang="en-IE" sz="3200" b="1"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6">
            <a:extLst>
              <a:ext uri="{28A0092B-C50C-407E-A947-70E740481C1C}">
                <a14:useLocalDpi xmlns:a14="http://schemas.microsoft.com/office/drawing/2010/main" val="0"/>
              </a:ext>
            </a:extLst>
          </a:blip>
          <a:srcRect r="50920"/>
          <a:stretch/>
        </p:blipFill>
        <p:spPr>
          <a:xfrm>
            <a:off x="231926" y="1942004"/>
            <a:ext cx="5288852" cy="3684693"/>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56822" y="4873954"/>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05756" y="5674622"/>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Rounded Corners 1">
            <a:extLst>
              <a:ext uri="{FF2B5EF4-FFF2-40B4-BE49-F238E27FC236}">
                <a16:creationId xmlns:a16="http://schemas.microsoft.com/office/drawing/2014/main" id="{6447AE79-8358-3313-6968-0270F116FE4D}"/>
              </a:ext>
            </a:extLst>
          </p:cNvPr>
          <p:cNvSpPr/>
          <p:nvPr/>
        </p:nvSpPr>
        <p:spPr>
          <a:xfrm>
            <a:off x="1466955" y="1234133"/>
            <a:ext cx="4055318" cy="57191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Arial" panose="020B0604020202020204" pitchFamily="34" charset="0"/>
                <a:ea typeface="+mn-lt"/>
                <a:cs typeface="Arial" panose="020B0604020202020204" pitchFamily="34" charset="0"/>
              </a:rPr>
              <a:t>Reporting content on YouTube </a:t>
            </a:r>
          </a:p>
        </p:txBody>
      </p:sp>
      <p:pic>
        <p:nvPicPr>
          <p:cNvPr id="5" name="Picture 4" descr="Full frame shot of blank white paper">
            <a:extLst>
              <a:ext uri="{FF2B5EF4-FFF2-40B4-BE49-F238E27FC236}">
                <a16:creationId xmlns:a16="http://schemas.microsoft.com/office/drawing/2014/main" id="{10F5E9BD-F2BC-BC68-FC30-F14F934DE9F1}"/>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52287" y="5982560"/>
            <a:ext cx="1941286" cy="66372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65E59702-6DE6-A561-BA45-7A89B81567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6573" y="6091459"/>
            <a:ext cx="1569530" cy="433760"/>
          </a:xfrm>
          <a:prstGeom prst="rect">
            <a:avLst/>
          </a:prstGeom>
        </p:spPr>
      </p:pic>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60601" y="872677"/>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What we will cover in this lesson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398964" y="2061296"/>
            <a:ext cx="7298499" cy="4216539"/>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300" b="1" dirty="0">
                <a:latin typeface="Arial" panose="020B0604020202020204" pitchFamily="34" charset="0"/>
                <a:cs typeface="Arial" panose="020B0604020202020204" pitchFamily="34" charset="0"/>
              </a:rPr>
              <a:t>Rights: </a:t>
            </a:r>
            <a:r>
              <a:rPr lang="en-GB" sz="2300" dirty="0">
                <a:latin typeface="Arial" panose="020B0604020202020204" pitchFamily="34" charset="0"/>
                <a:cs typeface="Arial" panose="020B0604020202020204" pitchFamily="34" charset="0"/>
              </a:rPr>
              <a:t>You will consider the rights you have online.</a:t>
            </a:r>
          </a:p>
          <a:p>
            <a:pPr marL="457200" lvl="0" indent="-457200">
              <a:buAutoNum type="arabicPeriod"/>
            </a:pPr>
            <a:endParaRPr lang="en-US"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Rules: </a:t>
            </a:r>
            <a:r>
              <a:rPr lang="en-GB" sz="2300" dirty="0">
                <a:latin typeface="Arial" panose="020B0604020202020204" pitchFamily="34" charset="0"/>
                <a:cs typeface="Arial" panose="020B0604020202020204" pitchFamily="34" charset="0"/>
              </a:rPr>
              <a:t>You will learn about the new rules that exist in Ireland to regulate online platforms, and the role of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 Ireland’s media regulator.</a:t>
            </a:r>
          </a:p>
          <a:p>
            <a:pPr marL="457200" indent="-457200">
              <a:buAutoNum type="arabicPeriod"/>
            </a:pPr>
            <a:endParaRPr lang="en-GB"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Reporting:</a:t>
            </a:r>
            <a:r>
              <a:rPr lang="en-GB" sz="2300" dirty="0">
                <a:latin typeface="Arial" panose="020B0604020202020204" pitchFamily="34" charset="0"/>
                <a:cs typeface="Arial" panose="020B0604020202020204" pitchFamily="34" charset="0"/>
              </a:rPr>
              <a:t> You will learn how to report content to online platforms and discuss scenarios in relation to reporting illegal content to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64CB0D73-1B75-8917-16F3-D52C9C298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25781">
            <a:off x="488182" y="2560785"/>
            <a:ext cx="3422600" cy="2952543"/>
          </a:xfrm>
          <a:prstGeom prst="rect">
            <a:avLst/>
          </a:prstGeom>
        </p:spPr>
      </p:pic>
      <p:pic>
        <p:nvPicPr>
          <p:cNvPr id="5" name="Picture 4" descr="Full frame shot of blank white paper">
            <a:extLst>
              <a:ext uri="{FF2B5EF4-FFF2-40B4-BE49-F238E27FC236}">
                <a16:creationId xmlns:a16="http://schemas.microsoft.com/office/drawing/2014/main" id="{497EBFAB-7B08-4E11-E95C-4F0EE90E709A}"/>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78981" y="5734134"/>
            <a:ext cx="2055935" cy="92304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8821DA8C-CD36-ADB2-019D-DD9B2B6BCF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096" y="5949030"/>
            <a:ext cx="1718283" cy="474871"/>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3880323" y="-180164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2139295"/>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096000" y="3342610"/>
            <a:ext cx="5081024" cy="919605"/>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9310" y="1739169"/>
            <a:ext cx="8529281"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Information relating to online safety and the role of </a:t>
            </a:r>
            <a:r>
              <a:rPr lang="en-GB" sz="1800" dirty="0" err="1">
                <a:solidFill>
                  <a:srgbClr val="000000"/>
                </a:solidFill>
                <a:latin typeface="Arial" panose="020B0604020202020204" pitchFamily="34" charset="0"/>
                <a:cs typeface="Arial" panose="020B0604020202020204" pitchFamily="34" charset="0"/>
              </a:rPr>
              <a:t>Coimisiún</a:t>
            </a:r>
            <a:r>
              <a:rPr lang="en-GB" sz="1800" dirty="0">
                <a:solidFill>
                  <a:srgbClr val="000000"/>
                </a:solidFill>
                <a:latin typeface="Arial" panose="020B0604020202020204" pitchFamily="34" charset="0"/>
                <a:cs typeface="Arial" panose="020B0604020202020204" pitchFamily="34" charset="0"/>
              </a:rPr>
              <a:t> </a:t>
            </a:r>
            <a:r>
              <a:rPr lang="en-GB" sz="1800" dirty="0" err="1">
                <a:solidFill>
                  <a:srgbClr val="000000"/>
                </a:solidFill>
                <a:latin typeface="Arial" panose="020B0604020202020204" pitchFamily="34" charset="0"/>
                <a:cs typeface="Arial" panose="020B0604020202020204" pitchFamily="34" charset="0"/>
              </a:rPr>
              <a:t>na</a:t>
            </a:r>
            <a:r>
              <a:rPr lang="en-GB" sz="1800" dirty="0">
                <a:solidFill>
                  <a:srgbClr val="000000"/>
                </a:solidFill>
                <a:latin typeface="Arial" panose="020B0604020202020204" pitchFamily="34" charset="0"/>
                <a:cs typeface="Arial" panose="020B0604020202020204" pitchFamily="34" charset="0"/>
              </a:rPr>
              <a:t> </a:t>
            </a:r>
            <a:r>
              <a:rPr lang="en-GB" sz="1800" dirty="0" err="1">
                <a:solidFill>
                  <a:srgbClr val="000000"/>
                </a:solidFill>
                <a:latin typeface="Arial" panose="020B0604020202020204" pitchFamily="34" charset="0"/>
                <a:cs typeface="Arial" panose="020B0604020202020204" pitchFamily="34" charset="0"/>
              </a:rPr>
              <a:t>Meán</a:t>
            </a:r>
            <a:r>
              <a:rPr lang="en-GB" sz="1800"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can be found at: </a:t>
            </a:r>
            <a:r>
              <a:rPr lang="en-US" sz="1800" dirty="0">
                <a:solidFill>
                  <a:srgbClr val="0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www.cnam.ie/online-safety</a:t>
            </a:r>
            <a:endParaRPr lang="en-US" sz="18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rgbClr val="00000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800" dirty="0">
                <a:solidFill>
                  <a:srgbClr val="000000"/>
                </a:solidFill>
                <a:latin typeface="Arial" panose="020B0604020202020204" pitchFamily="34" charset="0"/>
                <a:cs typeface="Arial" panose="020B0604020202020204" pitchFamily="34" charset="0"/>
              </a:rPr>
              <a:t>Information on what you can report, and the reporting process, can be found at: </a:t>
            </a:r>
            <a:r>
              <a:rPr lang="en-GB" sz="1800" dirty="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www.cnam.ie/onlinecomplaints</a:t>
            </a:r>
            <a:endParaRPr lang="en-GB" sz="1800" dirty="0">
              <a:latin typeface="Arial" panose="020B0604020202020204" pitchFamily="34" charset="0"/>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284553"/>
            <a:ext cx="10809332"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Reporting to </a:t>
            </a:r>
            <a:r>
              <a:rPr lang="en-GB" sz="3200" b="1" dirty="0" err="1">
                <a:latin typeface="Arial" panose="020B0604020202020204" pitchFamily="34" charset="0"/>
                <a:ea typeface="+mj-lt"/>
                <a:cs typeface="Arial" panose="020B0604020202020204" pitchFamily="34" charset="0"/>
              </a:rPr>
              <a:t>Coimisiún</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na</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Meán</a:t>
            </a:r>
            <a:endParaRPr lang="en-IE"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6337672" y="3594320"/>
            <a:ext cx="5048973" cy="7017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Open Sans"/>
                <a:cs typeface="Arial" panose="020B0604020202020204" pitchFamily="34" charset="0"/>
              </a:rPr>
              <a:t>Email:</a:t>
            </a:r>
            <a:r>
              <a:rPr kumimoji="0" lang="en-GB" sz="2400" b="1"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r>
              <a:rPr kumimoji="0" lang="en-IE"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en-IE"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r>
              <a:rPr kumimoji="0" lang="en-GB"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105821" y="4426565"/>
            <a:ext cx="10140287" cy="2431435"/>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endParaRPr lang="en-GB" sz="1200" b="1" u="sng" dirty="0">
              <a:latin typeface="Arial" panose="020B0604020202020204" pitchFamily="34" charset="0"/>
              <a:ea typeface="+mn-lt"/>
              <a:cs typeface="Arial" panose="020B0604020202020204" pitchFamily="34" charset="0"/>
            </a:endParaRPr>
          </a:p>
          <a:p>
            <a:pPr>
              <a:spcAft>
                <a:spcPts val="600"/>
              </a:spcAft>
              <a:defRPr sz="1800" b="0" i="0" u="none" strike="noStrike" kern="0" cap="none" spc="0" baseline="0">
                <a:solidFill>
                  <a:srgbClr val="000000"/>
                </a:solidFill>
                <a:uFillTx/>
              </a:defRPr>
            </a:pPr>
            <a:r>
              <a:rPr lang="en-GB" sz="1400" b="1" u="sng" dirty="0">
                <a:latin typeface="Arial" panose="020B0604020202020204" pitchFamily="34" charset="0"/>
                <a:ea typeface="+mn-lt"/>
                <a:cs typeface="Arial" panose="020B0604020202020204" pitchFamily="34" charset="0"/>
              </a:rPr>
              <a:t>IMPORTANT NOTE</a:t>
            </a:r>
            <a:r>
              <a:rPr lang="en-GB" sz="1400" b="1" i="0" u="sng" strike="noStrike" kern="0" cap="none" spc="0" baseline="0" dirty="0">
                <a:uFillTx/>
                <a:latin typeface="Arial" panose="020B0604020202020204" pitchFamily="34" charset="0"/>
                <a:ea typeface="+mn-lt"/>
                <a:cs typeface="Arial" panose="020B0604020202020204" pitchFamily="34" charset="0"/>
              </a:rPr>
              <a:t>: </a:t>
            </a:r>
            <a:r>
              <a:rPr lang="en-GB" sz="1400" i="0" strike="noStrike" kern="0" cap="none" spc="0" baseline="0" dirty="0" err="1">
                <a:uFillTx/>
                <a:latin typeface="Arial" panose="020B0604020202020204" pitchFamily="34" charset="0"/>
                <a:ea typeface="+mn-lt"/>
                <a:cs typeface="Arial" panose="020B0604020202020204" pitchFamily="34" charset="0"/>
              </a:rPr>
              <a:t>Coimisiún</a:t>
            </a:r>
            <a:r>
              <a:rPr lang="en-GB" sz="1400" i="0" strike="noStrike" kern="0" cap="none" spc="0" baseline="0" dirty="0">
                <a:uFillTx/>
                <a:latin typeface="Arial" panose="020B0604020202020204" pitchFamily="34" charset="0"/>
                <a:ea typeface="+mn-lt"/>
                <a:cs typeface="Arial" panose="020B0604020202020204" pitchFamily="34" charset="0"/>
              </a:rPr>
              <a:t> </a:t>
            </a:r>
            <a:r>
              <a:rPr lang="en-GB" sz="1400" i="0" strike="noStrike" kern="0" cap="none" spc="0" baseline="0" dirty="0" err="1">
                <a:uFillTx/>
                <a:latin typeface="Arial" panose="020B0604020202020204" pitchFamily="34" charset="0"/>
                <a:ea typeface="+mn-lt"/>
                <a:cs typeface="Arial" panose="020B0604020202020204" pitchFamily="34" charset="0"/>
              </a:rPr>
              <a:t>na</a:t>
            </a:r>
            <a:r>
              <a:rPr lang="en-GB" sz="1400" i="0" strike="noStrike" kern="0" cap="none" spc="0" baseline="0" dirty="0">
                <a:uFillTx/>
                <a:latin typeface="Arial" panose="020B0604020202020204" pitchFamily="34" charset="0"/>
                <a:ea typeface="+mn-lt"/>
                <a:cs typeface="Arial" panose="020B0604020202020204" pitchFamily="34" charset="0"/>
              </a:rPr>
              <a:t> </a:t>
            </a:r>
            <a:r>
              <a:rPr lang="en-GB" sz="1400" i="0" strike="noStrike" kern="0" cap="none" spc="0" baseline="0" dirty="0" err="1">
                <a:uFillTx/>
                <a:latin typeface="Arial" panose="020B0604020202020204" pitchFamily="34" charset="0"/>
                <a:ea typeface="+mn-lt"/>
                <a:cs typeface="Arial" panose="020B0604020202020204" pitchFamily="34" charset="0"/>
              </a:rPr>
              <a:t>Meán</a:t>
            </a:r>
            <a:r>
              <a:rPr lang="en-GB" sz="1400" i="0" strike="noStrike" kern="0" cap="none" spc="0" baseline="0" dirty="0">
                <a:uFillTx/>
                <a:latin typeface="Arial" panose="020B0604020202020204" pitchFamily="34" charset="0"/>
                <a:ea typeface="+mn-lt"/>
                <a:cs typeface="Arial" panose="020B0604020202020204" pitchFamily="34" charset="0"/>
              </a:rPr>
              <a:t> is not a content moderator. </a:t>
            </a:r>
            <a:r>
              <a:rPr lang="en-GB" sz="1400" dirty="0">
                <a:latin typeface="Arial" panose="020B0604020202020204" pitchFamily="34" charset="0"/>
                <a:ea typeface="+mn-lt"/>
                <a:cs typeface="Arial" panose="020B0604020202020204" pitchFamily="34" charset="0"/>
              </a:rPr>
              <a:t>This means it doesn’t have the powers to immediately </a:t>
            </a:r>
            <a:r>
              <a:rPr lang="en-GB" sz="1400" kern="0" dirty="0">
                <a:latin typeface="Arial" panose="020B0604020202020204" pitchFamily="34" charset="0"/>
                <a:ea typeface="+mn-lt"/>
                <a:cs typeface="Arial" panose="020B0604020202020204" pitchFamily="34" charset="0"/>
              </a:rPr>
              <a:t>take down an individual </a:t>
            </a:r>
            <a:r>
              <a:rPr lang="en-GB" sz="1400" i="0" strike="noStrike" kern="0" cap="none" spc="0" baseline="0" dirty="0">
                <a:uFillTx/>
                <a:latin typeface="Arial" panose="020B0604020202020204" pitchFamily="34" charset="0"/>
                <a:ea typeface="+mn-lt"/>
                <a:cs typeface="Arial" panose="020B0604020202020204" pitchFamily="34" charset="0"/>
              </a:rPr>
              <a:t>p</a:t>
            </a:r>
            <a:r>
              <a:rPr lang="en-GB" sz="1400" dirty="0">
                <a:latin typeface="Arial" panose="020B0604020202020204" pitchFamily="34" charset="0"/>
                <a:ea typeface="+mn-lt"/>
                <a:cs typeface="Arial" panose="020B0604020202020204" pitchFamily="34" charset="0"/>
              </a:rPr>
              <a:t>ost or a video online that you find upsetting, or immediately force the platforms to take it down. </a:t>
            </a:r>
            <a:r>
              <a:rPr lang="en-GB" sz="1400" dirty="0" err="1">
                <a:latin typeface="Arial" panose="020B0604020202020204" pitchFamily="34" charset="0"/>
                <a:ea typeface="+mn-lt"/>
                <a:cs typeface="Arial" panose="020B0604020202020204" pitchFamily="34" charset="0"/>
              </a:rPr>
              <a:t>Coimisiún</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na</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Meán</a:t>
            </a:r>
            <a:r>
              <a:rPr lang="en-GB" sz="1400" dirty="0">
                <a:latin typeface="Arial" panose="020B0604020202020204" pitchFamily="34" charset="0"/>
                <a:ea typeface="+mn-lt"/>
                <a:cs typeface="Arial" panose="020B0604020202020204" pitchFamily="34" charset="0"/>
              </a:rPr>
              <a:t> cannot get involved if you disagree with a platform’s decision to take down content or not. Its role is to make sure the platforms systems for content moderation are working effectively in compliance with the law. Under the Online Safety Framework, you should always get a decision from the platform if you report content, and reporting mechanisms should be easy to find and use. If they aren’t, </a:t>
            </a:r>
            <a:r>
              <a:rPr lang="en-GB" sz="1400" dirty="0" err="1">
                <a:latin typeface="Arial" panose="020B0604020202020204" pitchFamily="34" charset="0"/>
                <a:ea typeface="+mn-lt"/>
                <a:cs typeface="Arial" panose="020B0604020202020204" pitchFamily="34" charset="0"/>
              </a:rPr>
              <a:t>Coimisiún</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na</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Meán</a:t>
            </a:r>
            <a:r>
              <a:rPr lang="en-GB" sz="1400" dirty="0">
                <a:latin typeface="Arial" panose="020B0604020202020204" pitchFamily="34" charset="0"/>
                <a:ea typeface="+mn-lt"/>
                <a:cs typeface="Arial" panose="020B0604020202020204" pitchFamily="34" charset="0"/>
              </a:rPr>
              <a:t> would like to know. </a:t>
            </a:r>
            <a:r>
              <a:rPr lang="en-GB" sz="1400" dirty="0" err="1">
                <a:latin typeface="Arial" panose="020B0604020202020204" pitchFamily="34" charset="0"/>
                <a:ea typeface="+mn-lt"/>
                <a:cs typeface="Arial" panose="020B0604020202020204" pitchFamily="34" charset="0"/>
              </a:rPr>
              <a:t>Coimisiún</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na</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Meán’s</a:t>
            </a:r>
            <a:r>
              <a:rPr lang="en-GB" sz="1400" dirty="0">
                <a:latin typeface="Arial" panose="020B0604020202020204" pitchFamily="34" charset="0"/>
                <a:ea typeface="+mn-lt"/>
                <a:cs typeface="Arial" panose="020B0604020202020204" pitchFamily="34" charset="0"/>
              </a:rPr>
              <a:t> teams work to monitor the various platforms and make sure they follow the rules. The fastest way of removing illegal content from the internet is to report it to the relevant platform first. </a:t>
            </a:r>
            <a:endParaRPr lang="en-US" sz="1400" dirty="0">
              <a:latin typeface="Arial" panose="020B0604020202020204" pitchFamily="34" charset="0"/>
              <a:ea typeface="+mn-lt"/>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885CF1F1-AC2F-C850-AC80-B532AF8D752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583886" y="1121038"/>
            <a:ext cx="2160119" cy="73854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7936871E-7C33-8643-7111-B809426AD8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3683" y="1270866"/>
            <a:ext cx="1582962" cy="437472"/>
          </a:xfrm>
          <a:prstGeom prst="rect">
            <a:avLst/>
          </a:prstGeom>
        </p:spPr>
      </p:pic>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450376"/>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349366" y="2152302"/>
            <a:ext cx="7682564" cy="289310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How and what to report to </a:t>
            </a:r>
          </a:p>
          <a:p>
            <a:pPr algn="ctr"/>
            <a:r>
              <a:rPr lang="en-GB" sz="5400" b="1" dirty="0" err="1">
                <a:latin typeface="Arial" panose="020B0604020202020204" pitchFamily="34" charset="0"/>
                <a:cs typeface="Arial" panose="020B0604020202020204" pitchFamily="34" charset="0"/>
              </a:rPr>
              <a:t>Coimisiún</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na</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Meán</a:t>
            </a:r>
            <a:endParaRPr lang="en-GB" sz="5400" b="1" dirty="0">
              <a:latin typeface="Arial" panose="020B0604020202020204" pitchFamily="34" charset="0"/>
              <a:cs typeface="Arial" panose="020B0604020202020204" pitchFamily="34" charset="0"/>
            </a:endParaRPr>
          </a:p>
          <a:p>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9225"/>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392769" y="-946323"/>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444221" y="862531"/>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4800463" y="1012439"/>
            <a:ext cx="5149516" cy="600164"/>
          </a:xfrm>
          <a:prstGeom prst="rect">
            <a:avLst/>
          </a:prstGeom>
          <a:noFill/>
        </p:spPr>
        <p:txBody>
          <a:bodyPr wrap="square" rtlCol="0">
            <a:spAutoFit/>
          </a:bodyPr>
          <a:lstStyle/>
          <a:p>
            <a:pPr algn="ctr"/>
            <a:r>
              <a:rPr lang="en-GB" sz="3300" b="1" dirty="0">
                <a:latin typeface="Arial" panose="020B0604020202020204" pitchFamily="34" charset="0"/>
                <a:cs typeface="Arial" panose="020B0604020202020204" pitchFamily="34" charset="0"/>
              </a:rPr>
              <a:t>Scenarios</a:t>
            </a:r>
            <a:endParaRPr lang="en-IE" sz="33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819666" y="854248"/>
            <a:ext cx="4491777" cy="707886"/>
          </a:xfrm>
          <a:prstGeom prst="rect">
            <a:avLst/>
          </a:prstGeom>
          <a:noFill/>
        </p:spPr>
        <p:txBody>
          <a:bodyPr wrap="square" rtlCol="0">
            <a:spAutoFit/>
          </a:bodyPr>
          <a:lstStyle/>
          <a:p>
            <a:r>
              <a:rPr lang="en-IE" sz="4000" b="1" dirty="0">
                <a:latin typeface="Arial" panose="020B0604020202020204" pitchFamily="34" charset="0"/>
                <a:cs typeface="Arial" panose="020B0604020202020204" pitchFamily="34" charset="0"/>
              </a:rPr>
              <a:t>GROUP ACTIVITY</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19" y="1892044"/>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652797" y="2223206"/>
            <a:ext cx="7303379" cy="4062651"/>
          </a:xfrm>
          <a:prstGeom prst="rect">
            <a:avLst/>
          </a:prstGeom>
          <a:noFill/>
        </p:spPr>
        <p:txBody>
          <a:bodyPr wrap="square" rtlCol="0">
            <a:spAutoFit/>
          </a:bodyPr>
          <a:lstStyle/>
          <a:p>
            <a:pPr marL="0" indent="0">
              <a:buNone/>
            </a:pPr>
            <a:r>
              <a:rPr lang="en-GB" sz="2400" b="1" dirty="0">
                <a:latin typeface="Arial" panose="020B0604020202020204" pitchFamily="34" charset="0"/>
                <a:cs typeface="Arial" panose="020B0604020202020204" pitchFamily="34" charset="0"/>
              </a:rPr>
              <a:t>You will need a group of 4–5 students:</a:t>
            </a:r>
          </a:p>
          <a:p>
            <a:pPr marL="0" indent="0">
              <a:buNone/>
            </a:pPr>
            <a:endParaRPr lang="en-US" sz="24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Three </a:t>
            </a:r>
            <a:r>
              <a:rPr lang="en-GB" sz="2400" dirty="0">
                <a:latin typeface="Arial" panose="020B0604020202020204" pitchFamily="34" charset="0"/>
                <a:cs typeface="Arial" panose="020B0604020202020204" pitchFamily="34" charset="0"/>
              </a:rPr>
              <a:t>readers (one to read the FAQ leaflet, one to read the table with the laws, and one to read the checklist).</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notetaker to fill in the template handout.</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spokesperson to discuss their group’s answer with the class. </a:t>
            </a: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719083" y="110196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4" name="Picture 3">
            <a:extLst>
              <a:ext uri="{FF2B5EF4-FFF2-40B4-BE49-F238E27FC236}">
                <a16:creationId xmlns:a16="http://schemas.microsoft.com/office/drawing/2014/main" id="{254AB846-2AA2-C774-9F1B-620BF9A099DB}"/>
              </a:ext>
            </a:extLst>
          </p:cNvPr>
          <p:cNvPicPr>
            <a:picLocks noChangeAspect="1"/>
          </p:cNvPicPr>
          <p:nvPr/>
        </p:nvPicPr>
        <p:blipFill>
          <a:blip r:embed="rId8"/>
          <a:stretch>
            <a:fillRect/>
          </a:stretch>
        </p:blipFill>
        <p:spPr>
          <a:xfrm rot="20755068">
            <a:off x="315507" y="2223343"/>
            <a:ext cx="3192939" cy="4469164"/>
          </a:xfrm>
          <a:prstGeom prst="rect">
            <a:avLst/>
          </a:prstGeom>
        </p:spPr>
      </p:pic>
      <p:sp>
        <p:nvSpPr>
          <p:cNvPr id="3" name="Arrow: Right 2">
            <a:extLst>
              <a:ext uri="{FF2B5EF4-FFF2-40B4-BE49-F238E27FC236}">
                <a16:creationId xmlns:a16="http://schemas.microsoft.com/office/drawing/2014/main" id="{D235D5DA-6C7E-D2A9-0E4E-045635FAE186}"/>
              </a:ext>
            </a:extLst>
          </p:cNvPr>
          <p:cNvSpPr/>
          <p:nvPr/>
        </p:nvSpPr>
        <p:spPr>
          <a:xfrm rot="9581633">
            <a:off x="2725556" y="4894255"/>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descr="Full frame shot of blank white paper">
            <a:extLst>
              <a:ext uri="{FF2B5EF4-FFF2-40B4-BE49-F238E27FC236}">
                <a16:creationId xmlns:a16="http://schemas.microsoft.com/office/drawing/2014/main" id="{4F4BB88A-A8DA-C40E-94AF-C874592FBA4F}"/>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38240" y="281862"/>
            <a:ext cx="2322843" cy="79418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558CA35C-F0EC-000C-C676-376892055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46483" y="443167"/>
            <a:ext cx="1706359" cy="471575"/>
          </a:xfrm>
          <a:prstGeom prst="rect">
            <a:avLst/>
          </a:prstGeom>
        </p:spPr>
      </p:pic>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734293" y="-942311"/>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206525" y="-814179"/>
            <a:ext cx="5501265" cy="2700943"/>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690636" y="256991"/>
            <a:ext cx="3844922"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Example scenario</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18682" y="1193711"/>
            <a:ext cx="6224211" cy="1173099"/>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15404" y="1305521"/>
            <a:ext cx="5918489"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Example scenario: </a:t>
            </a:r>
            <a:r>
              <a:rPr lang="en-GB" sz="1600" dirty="0">
                <a:solidFill>
                  <a:schemeClr val="bg1"/>
                </a:solidFill>
                <a:latin typeface="Arial" panose="020B0604020202020204" pitchFamily="34" charset="0"/>
                <a:cs typeface="Arial" panose="020B0604020202020204" pitchFamily="34" charset="0"/>
              </a:rPr>
              <a:t>Someone posted an intimate photo of me online. I reported this to the platform, but nothing happened. What can I do next? Can I report to </a:t>
            </a:r>
            <a:r>
              <a:rPr lang="en-GB" sz="1600" dirty="0" err="1">
                <a:solidFill>
                  <a:schemeClr val="bg1"/>
                </a:solidFill>
                <a:latin typeface="Arial" panose="020B0604020202020204" pitchFamily="34" charset="0"/>
                <a:cs typeface="Arial" panose="020B0604020202020204" pitchFamily="34" charset="0"/>
              </a:rPr>
              <a:t>Coimisiún</a:t>
            </a:r>
            <a:r>
              <a:rPr lang="en-GB" sz="1600" dirty="0">
                <a:solidFill>
                  <a:schemeClr val="bg1"/>
                </a:solidFill>
                <a:latin typeface="Arial" panose="020B0604020202020204" pitchFamily="34" charset="0"/>
                <a:cs typeface="Arial" panose="020B0604020202020204" pitchFamily="34" charset="0"/>
              </a:rPr>
              <a:t> </a:t>
            </a:r>
            <a:r>
              <a:rPr lang="en-GB" sz="1600" dirty="0" err="1">
                <a:solidFill>
                  <a:schemeClr val="bg1"/>
                </a:solidFill>
                <a:latin typeface="Arial" panose="020B0604020202020204" pitchFamily="34" charset="0"/>
                <a:cs typeface="Arial" panose="020B0604020202020204" pitchFamily="34" charset="0"/>
              </a:rPr>
              <a:t>na</a:t>
            </a:r>
            <a:r>
              <a:rPr lang="en-GB" sz="1600" dirty="0">
                <a:solidFill>
                  <a:schemeClr val="bg1"/>
                </a:solidFill>
                <a:latin typeface="Arial" panose="020B0604020202020204" pitchFamily="34" charset="0"/>
                <a:cs typeface="Arial" panose="020B0604020202020204" pitchFamily="34" charset="0"/>
              </a:rPr>
              <a:t> </a:t>
            </a:r>
            <a:r>
              <a:rPr lang="en-GB" sz="1600" dirty="0" err="1">
                <a:solidFill>
                  <a:schemeClr val="bg1"/>
                </a:solidFill>
                <a:latin typeface="Arial" panose="020B0604020202020204" pitchFamily="34" charset="0"/>
                <a:cs typeface="Arial" panose="020B0604020202020204" pitchFamily="34" charset="0"/>
              </a:rPr>
              <a:t>Meán</a:t>
            </a:r>
            <a:r>
              <a:rPr lang="en-GB" sz="1600" dirty="0">
                <a:solidFill>
                  <a:schemeClr val="bg1"/>
                </a:solidFill>
                <a:latin typeface="Arial" panose="020B0604020202020204" pitchFamily="34" charset="0"/>
                <a:cs typeface="Arial" panose="020B0604020202020204" pitchFamily="34" charset="0"/>
              </a:rPr>
              <a:t>? </a:t>
            </a:r>
            <a:endParaRPr lang="en-IE" sz="160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280" y="-4479974"/>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415404" y="2542638"/>
            <a:ext cx="6646460" cy="4049640"/>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762DF6-111D-2AB5-9A96-8B1ADC9C7DE4}"/>
              </a:ext>
            </a:extLst>
          </p:cNvPr>
          <p:cNvSpPr/>
          <p:nvPr/>
        </p:nvSpPr>
        <p:spPr>
          <a:xfrm>
            <a:off x="7411548" y="1295612"/>
            <a:ext cx="4581168" cy="4504237"/>
          </a:xfrm>
          <a:prstGeom prst="roundRect">
            <a:avLst>
              <a:gd name="adj" fmla="val 2636"/>
            </a:avLst>
          </a:prstGeom>
          <a:solidFill>
            <a:srgbClr val="FFE3D5"/>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607551" y="2676490"/>
            <a:ext cx="6305134" cy="4278094"/>
          </a:xfrm>
          <a:prstGeom prst="rect">
            <a:avLst/>
          </a:prstGeom>
          <a:noFill/>
        </p:spPr>
        <p:txBody>
          <a:bodyPr wrap="square" rtlCol="0">
            <a:spAutoFit/>
          </a:bodyPr>
          <a:lstStyle/>
          <a:p>
            <a:r>
              <a:rPr lang="en-GB" sz="1250" b="1" dirty="0">
                <a:latin typeface="Arial" panose="020B0604020202020204" pitchFamily="34" charset="0"/>
                <a:cs typeface="Arial" panose="020B0604020202020204" pitchFamily="34" charset="0"/>
              </a:rPr>
              <a:t>Answer: Yes </a:t>
            </a:r>
            <a:r>
              <a:rPr lang="en-GB" sz="1250" dirty="0">
                <a:latin typeface="Arial" panose="020B0604020202020204" pitchFamily="34" charset="0"/>
                <a:cs typeface="Arial" panose="020B0604020202020204" pitchFamily="34" charset="0"/>
              </a:rPr>
              <a:t>–</a:t>
            </a:r>
            <a:r>
              <a:rPr lang="en-GB" sz="1250" b="1" dirty="0">
                <a:latin typeface="Arial" panose="020B0604020202020204" pitchFamily="34" charset="0"/>
                <a:cs typeface="Arial" panose="020B0604020202020204" pitchFamily="34" charset="0"/>
              </a:rPr>
              <a:t> </a:t>
            </a:r>
            <a:r>
              <a:rPr lang="en-GB" sz="1250" dirty="0">
                <a:latin typeface="Arial" panose="020B0604020202020204" pitchFamily="34" charset="0"/>
                <a:cs typeface="Arial" panose="020B0604020202020204" pitchFamily="34" charset="0"/>
              </a:rPr>
              <a:t>if you reported this to the platform and nothing happened, you can contact </a:t>
            </a:r>
            <a:r>
              <a:rPr lang="en-GB" sz="1250" dirty="0" err="1">
                <a:latin typeface="Arial" panose="020B0604020202020204" pitchFamily="34" charset="0"/>
                <a:cs typeface="Arial" panose="020B0604020202020204" pitchFamily="34" charset="0"/>
              </a:rPr>
              <a:t>Coimisiún</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na</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Meán</a:t>
            </a:r>
            <a:r>
              <a:rPr lang="en-GB" sz="1250" dirty="0">
                <a:latin typeface="Arial" panose="020B0604020202020204" pitchFamily="34" charset="0"/>
                <a:cs typeface="Arial" panose="020B0604020202020204" pitchFamily="34" charset="0"/>
              </a:rPr>
              <a:t>. Below are some steps you can take before contacting </a:t>
            </a:r>
            <a:r>
              <a:rPr lang="en-GB" sz="1250" dirty="0" err="1">
                <a:latin typeface="Arial" panose="020B0604020202020204" pitchFamily="34" charset="0"/>
                <a:cs typeface="Arial" panose="020B0604020202020204" pitchFamily="34" charset="0"/>
              </a:rPr>
              <a:t>Coimisiún</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na</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Meán</a:t>
            </a:r>
            <a:r>
              <a:rPr lang="en-GB" sz="1250" dirty="0">
                <a:latin typeface="Arial" panose="020B0604020202020204" pitchFamily="34" charset="0"/>
                <a:cs typeface="Arial" panose="020B0604020202020204" pitchFamily="34" charset="0"/>
              </a:rPr>
              <a:t>:</a:t>
            </a:r>
          </a:p>
          <a:p>
            <a:endParaRPr lang="en-GB" sz="1250" b="1" dirty="0">
              <a:latin typeface="Arial" panose="020B0604020202020204" pitchFamily="34" charset="0"/>
              <a:cs typeface="Arial" panose="020B0604020202020204" pitchFamily="34" charset="0"/>
            </a:endParaRPr>
          </a:p>
          <a:p>
            <a:pPr marL="342900" indent="-342900">
              <a:buFont typeface="+mj-lt"/>
              <a:buAutoNum type="arabicPeriod"/>
            </a:pPr>
            <a:r>
              <a:rPr lang="en-GB" sz="1250" dirty="0">
                <a:latin typeface="Arial" panose="020B0604020202020204" pitchFamily="34" charset="0"/>
                <a:cs typeface="Arial" panose="020B0604020202020204" pitchFamily="34" charset="0"/>
              </a:rPr>
              <a:t>Sharing intimate photos violates the Community Guidelines of many platforms. The first step is reporting the post/account to the platforms, which has already been done in this scenario.</a:t>
            </a:r>
          </a:p>
          <a:p>
            <a:pPr marL="342900" indent="-342900">
              <a:buFont typeface="+mj-lt"/>
              <a:buAutoNum type="arabicPeriod"/>
            </a:pPr>
            <a:r>
              <a:rPr lang="en-GB" sz="1250" dirty="0">
                <a:latin typeface="Arial" panose="020B0604020202020204" pitchFamily="34" charset="0"/>
                <a:cs typeface="Arial" panose="020B0604020202020204" pitchFamily="34" charset="0"/>
              </a:rPr>
              <a:t>Sharing an intimate image without permission is also illegal in Ireland under Coco's Law (Harassment, Harmful Communications and Related Offences Act, 2020). You can make a report under the platform’s illegal content reporting procedure.</a:t>
            </a:r>
          </a:p>
          <a:p>
            <a:pPr marL="342900" indent="-342900">
              <a:buFont typeface="+mj-lt"/>
              <a:buAutoNum type="arabicPeriod"/>
            </a:pPr>
            <a:r>
              <a:rPr lang="en-GB" sz="1250" dirty="0">
                <a:latin typeface="Arial" panose="020B0604020202020204" pitchFamily="34" charset="0"/>
                <a:cs typeface="Arial" panose="020B0604020202020204" pitchFamily="34" charset="0"/>
              </a:rPr>
              <a:t>An Garda Síochána have partnered with </a:t>
            </a:r>
            <a:r>
              <a:rPr lang="en-GB" sz="1250" dirty="0" err="1">
                <a:latin typeface="Arial" panose="020B0604020202020204" pitchFamily="34" charset="0"/>
                <a:cs typeface="Arial" panose="020B0604020202020204" pitchFamily="34" charset="0"/>
              </a:rPr>
              <a:t>Hotline.ie</a:t>
            </a:r>
            <a:r>
              <a:rPr lang="en-GB" sz="1250" dirty="0">
                <a:latin typeface="Arial" panose="020B0604020202020204" pitchFamily="34" charset="0"/>
                <a:cs typeface="Arial" panose="020B0604020202020204" pitchFamily="34" charset="0"/>
              </a:rPr>
              <a:t> so people can report things like this. You need to fill out the form on </a:t>
            </a:r>
            <a:r>
              <a:rPr lang="en-GB" sz="1250" dirty="0" err="1">
                <a:latin typeface="Arial" panose="020B0604020202020204" pitchFamily="34" charset="0"/>
                <a:cs typeface="Arial" panose="020B0604020202020204" pitchFamily="34" charset="0"/>
              </a:rPr>
              <a:t>Hotline.ie</a:t>
            </a:r>
            <a:r>
              <a:rPr lang="en-GB" sz="1250" dirty="0">
                <a:latin typeface="Arial" panose="020B0604020202020204" pitchFamily="34" charset="0"/>
                <a:cs typeface="Arial" panose="020B0604020202020204" pitchFamily="34" charset="0"/>
              </a:rPr>
              <a:t>. There are different sections on the form, but it’s important to provide enough information that the Gardaí and </a:t>
            </a:r>
            <a:r>
              <a:rPr lang="en-GB" sz="1250" dirty="0" err="1">
                <a:latin typeface="Arial" panose="020B0604020202020204" pitchFamily="34" charset="0"/>
                <a:cs typeface="Arial" panose="020B0604020202020204" pitchFamily="34" charset="0"/>
              </a:rPr>
              <a:t>Hotline.ie</a:t>
            </a:r>
            <a:r>
              <a:rPr lang="en-GB" sz="1250" dirty="0">
                <a:latin typeface="Arial" panose="020B0604020202020204" pitchFamily="34" charset="0"/>
                <a:cs typeface="Arial" panose="020B0604020202020204" pitchFamily="34" charset="0"/>
              </a:rPr>
              <a:t> can work on removing the image. </a:t>
            </a:r>
          </a:p>
          <a:p>
            <a:endParaRPr lang="en-US" sz="1250" dirty="0">
              <a:latin typeface="Arial" panose="020B0604020202020204" pitchFamily="34" charset="0"/>
              <a:cs typeface="Arial" panose="020B0604020202020204" pitchFamily="34" charset="0"/>
            </a:endParaRPr>
          </a:p>
          <a:p>
            <a:r>
              <a:rPr lang="en-US" sz="1250" dirty="0">
                <a:latin typeface="Arial" panose="020B0604020202020204" pitchFamily="34" charset="0"/>
                <a:cs typeface="Arial" panose="020B0604020202020204" pitchFamily="34" charset="0"/>
              </a:rPr>
              <a:t>You can contact </a:t>
            </a:r>
            <a:r>
              <a:rPr lang="en-US" sz="1250" dirty="0" err="1">
                <a:latin typeface="Arial" panose="020B0604020202020204" pitchFamily="34" charset="0"/>
                <a:cs typeface="Arial" panose="020B0604020202020204" pitchFamily="34" charset="0"/>
              </a:rPr>
              <a:t>Coimisiún</a:t>
            </a:r>
            <a:r>
              <a:rPr lang="en-US" sz="1250" dirty="0">
                <a:latin typeface="Arial" panose="020B0604020202020204" pitchFamily="34" charset="0"/>
                <a:cs typeface="Arial" panose="020B0604020202020204" pitchFamily="34" charset="0"/>
              </a:rPr>
              <a:t> </a:t>
            </a:r>
            <a:r>
              <a:rPr lang="en-US" sz="1250" dirty="0" err="1">
                <a:latin typeface="Arial" panose="020B0604020202020204" pitchFamily="34" charset="0"/>
                <a:cs typeface="Arial" panose="020B0604020202020204" pitchFamily="34" charset="0"/>
              </a:rPr>
              <a:t>na</a:t>
            </a:r>
            <a:r>
              <a:rPr lang="en-US" sz="1250" dirty="0">
                <a:latin typeface="Arial" panose="020B0604020202020204" pitchFamily="34" charset="0"/>
                <a:cs typeface="Arial" panose="020B0604020202020204" pitchFamily="34" charset="0"/>
              </a:rPr>
              <a:t> </a:t>
            </a:r>
            <a:r>
              <a:rPr lang="en-US" sz="1250" dirty="0" err="1">
                <a:latin typeface="Arial" panose="020B0604020202020204" pitchFamily="34" charset="0"/>
                <a:cs typeface="Arial" panose="020B0604020202020204" pitchFamily="34" charset="0"/>
              </a:rPr>
              <a:t>Meán</a:t>
            </a:r>
            <a:r>
              <a:rPr lang="en-US" sz="1250" dirty="0">
                <a:latin typeface="Arial" panose="020B0604020202020204" pitchFamily="34" charset="0"/>
                <a:cs typeface="Arial" panose="020B0604020202020204" pitchFamily="34" charset="0"/>
              </a:rPr>
              <a:t> if you are unsure where or how to make these reports, or if you have submitted all the reports and the image is still available online. If this is </a:t>
            </a:r>
            <a:r>
              <a:rPr lang="en-US" sz="1250" b="1" dirty="0">
                <a:latin typeface="Arial" panose="020B0604020202020204" pitchFamily="34" charset="0"/>
                <a:cs typeface="Arial" panose="020B0604020202020204" pitchFamily="34" charset="0"/>
              </a:rPr>
              <a:t>urgent</a:t>
            </a:r>
            <a:r>
              <a:rPr lang="en-US" sz="1250" dirty="0">
                <a:latin typeface="Arial" panose="020B0604020202020204" pitchFamily="34" charset="0"/>
                <a:cs typeface="Arial" panose="020B0604020202020204" pitchFamily="34" charset="0"/>
              </a:rPr>
              <a:t>, you should speak to a parent or trusted adult. You can also </a:t>
            </a:r>
            <a:r>
              <a:rPr lang="en-US" sz="1250" dirty="0">
                <a:latin typeface="Arial" panose="020B0604020202020204" pitchFamily="34" charset="0"/>
                <a:cs typeface="Arial" panose="020B0604020202020204" pitchFamily="34" charset="0"/>
                <a:hlinkClick r:id="rId8"/>
              </a:rPr>
              <a:t>call</a:t>
            </a:r>
            <a:r>
              <a:rPr lang="en-US" sz="1250" dirty="0">
                <a:latin typeface="Arial" panose="020B0604020202020204" pitchFamily="34" charset="0"/>
                <a:cs typeface="Arial" panose="020B0604020202020204" pitchFamily="34" charset="0"/>
              </a:rPr>
              <a:t> your local Garda station for additional help. </a:t>
            </a:r>
          </a:p>
          <a:p>
            <a:endParaRPr lang="en-GB" sz="1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D1E9BB-FFBA-AD2E-1808-32C3A4CF5E8F}"/>
              </a:ext>
            </a:extLst>
          </p:cNvPr>
          <p:cNvSpPr txBox="1"/>
          <p:nvPr/>
        </p:nvSpPr>
        <p:spPr>
          <a:xfrm>
            <a:off x="7634779" y="1366415"/>
            <a:ext cx="423112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Before reporting to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complete this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report/flag the post to the platform first as it might violate their own Community Guidelines?</a:t>
            </a:r>
          </a:p>
          <a:p>
            <a:pPr marL="285750" lvl="0" indent="-285750">
              <a:buSzPct val="110000"/>
              <a:buFont typeface="Wingdings" panose="020B0604020202020204" pitchFamily="34" charset="0"/>
              <a:buChar char="q"/>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a:buSzPct val="110000"/>
              <a:buFont typeface="Wingdings" panose="020B0604020202020204" pitchFamily="34" charset="0"/>
              <a:buChar char="q"/>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content in this account/post/video harmful or illegal? Use the table of laws </a:t>
            </a:r>
            <a:r>
              <a:rPr lang="en-GB" sz="1200" dirty="0">
                <a:solidFill>
                  <a:prstClr val="black"/>
                </a:solidFill>
                <a:latin typeface="Arial" panose="020B0604020202020204" pitchFamily="34" charset="0"/>
                <a:cs typeface="Arial" panose="020B0604020202020204" pitchFamily="34" charset="0"/>
              </a:rPr>
              <a:t>on slide 15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check. </a:t>
            </a: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it might be illegal, did you report it as ‘illegal content’ to the platform? Remember, this is a different process to reporting/flagging for Community Guidelines (see slide 17). </a:t>
            </a: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get a response from the platform about your report?</a:t>
            </a: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there anyone else you can report the content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you can’t find a way to report, or if you get no response from the platform, you can report the issue to </a:t>
            </a:r>
            <a:r>
              <a:rPr kumimoji="0" lang="en-IE"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t>
            </a:r>
            <a:r>
              <a:rPr kumimoji="0" lang="en-IE" sz="1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usersupport@cnam.ie</a:t>
            </a:r>
            <a:r>
              <a:rPr kumimoji="0" lang="en-IE" sz="1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4373695" y="422613"/>
            <a:ext cx="6105327" cy="633556"/>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3882132" y="470702"/>
            <a:ext cx="7058831" cy="492443"/>
          </a:xfrm>
          <a:prstGeom prst="rect">
            <a:avLst/>
          </a:prstGeom>
          <a:noFill/>
        </p:spPr>
        <p:txBody>
          <a:bodyPr wrap="square" rtlCol="0">
            <a:spAutoFit/>
          </a:bodyPr>
          <a:lstStyle/>
          <a:p>
            <a:pPr algn="ctr"/>
            <a:r>
              <a:rPr lang="en-GB" sz="2600" b="1" dirty="0">
                <a:latin typeface="Arial" panose="020B0604020202020204" pitchFamily="34" charset="0"/>
                <a:cs typeface="Arial" panose="020B0604020202020204" pitchFamily="34" charset="0"/>
              </a:rPr>
              <a:t>Can I report to </a:t>
            </a:r>
            <a:r>
              <a:rPr lang="en-GB" sz="2600" b="1" dirty="0" err="1">
                <a:latin typeface="Arial" panose="020B0604020202020204" pitchFamily="34" charset="0"/>
                <a:cs typeface="Arial" panose="020B0604020202020204" pitchFamily="34" charset="0"/>
              </a:rPr>
              <a:t>Coimisiún</a:t>
            </a:r>
            <a:r>
              <a:rPr lang="en-GB" sz="2600" b="1" dirty="0">
                <a:latin typeface="Arial" panose="020B0604020202020204" pitchFamily="34" charset="0"/>
                <a:cs typeface="Arial" panose="020B0604020202020204" pitchFamily="34" charset="0"/>
              </a:rPr>
              <a:t> </a:t>
            </a:r>
            <a:r>
              <a:rPr lang="en-GB" sz="2600" b="1" dirty="0" err="1">
                <a:latin typeface="Arial" panose="020B0604020202020204" pitchFamily="34" charset="0"/>
                <a:cs typeface="Arial" panose="020B0604020202020204" pitchFamily="34" charset="0"/>
              </a:rPr>
              <a:t>na</a:t>
            </a:r>
            <a:r>
              <a:rPr lang="en-GB" sz="2600" b="1" dirty="0">
                <a:latin typeface="Arial" panose="020B0604020202020204" pitchFamily="34" charset="0"/>
                <a:cs typeface="Arial" panose="020B0604020202020204" pitchFamily="34" charset="0"/>
              </a:rPr>
              <a:t> </a:t>
            </a:r>
            <a:r>
              <a:rPr lang="en-GB" sz="2600" b="1" dirty="0" err="1">
                <a:latin typeface="Arial" panose="020B0604020202020204" pitchFamily="34" charset="0"/>
                <a:cs typeface="Arial" panose="020B0604020202020204" pitchFamily="34" charset="0"/>
              </a:rPr>
              <a:t>Meán</a:t>
            </a:r>
            <a:r>
              <a:rPr lang="en-GB" sz="2600" b="1" dirty="0">
                <a:latin typeface="Arial" panose="020B0604020202020204" pitchFamily="34" charset="0"/>
                <a:cs typeface="Arial" panose="020B0604020202020204" pitchFamily="34" charset="0"/>
              </a:rPr>
              <a:t>?</a:t>
            </a:r>
            <a:endParaRPr lang="en-IE" sz="26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876CC1C-D984-7C17-F58D-57BF5084B889}"/>
              </a:ext>
            </a:extLst>
          </p:cNvPr>
          <p:cNvSpPr/>
          <p:nvPr/>
        </p:nvSpPr>
        <p:spPr>
          <a:xfrm>
            <a:off x="7746770" y="5775226"/>
            <a:ext cx="4279753" cy="601548"/>
          </a:xfrm>
          <a:prstGeom prst="roundRect">
            <a:avLst/>
          </a:prstGeom>
          <a:solidFill>
            <a:srgbClr val="E4F38F"/>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Remember:</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Every query and piece of information sent to </a:t>
            </a:r>
            <a:r>
              <a:rPr kumimoji="0" lang="en-IE" sz="1400" b="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na</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Meán</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helps it do its job better!</a:t>
            </a:r>
          </a:p>
        </p:txBody>
      </p:sp>
      <p:sp>
        <p:nvSpPr>
          <p:cNvPr id="8" name="Rectangle 7">
            <a:extLst>
              <a:ext uri="{FF2B5EF4-FFF2-40B4-BE49-F238E27FC236}">
                <a16:creationId xmlns:a16="http://schemas.microsoft.com/office/drawing/2014/main" id="{2459C92B-A954-32A1-0DB5-E7651310DA44}"/>
              </a:ext>
            </a:extLst>
          </p:cNvPr>
          <p:cNvSpPr/>
          <p:nvPr/>
        </p:nvSpPr>
        <p:spPr>
          <a:xfrm>
            <a:off x="639596" y="2699943"/>
            <a:ext cx="6229184" cy="3832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descr="Full frame shot of blank white paper">
            <a:extLst>
              <a:ext uri="{FF2B5EF4-FFF2-40B4-BE49-F238E27FC236}">
                <a16:creationId xmlns:a16="http://schemas.microsoft.com/office/drawing/2014/main" id="{CAC2752A-162D-DE4E-E562-65E4932F5C05}"/>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10586215" y="110536"/>
            <a:ext cx="1440308" cy="49244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F3A27DDB-00F6-A1D6-A753-8F5BC83D29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10797" y="232291"/>
            <a:ext cx="960504" cy="248935"/>
          </a:xfrm>
          <a:prstGeom prst="rect">
            <a:avLst/>
          </a:prstGeom>
        </p:spPr>
      </p:pic>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CEE97915-BF8E-C39A-92E4-BB59D7D8A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39731">
            <a:off x="10411756" y="-2845886"/>
            <a:ext cx="10287000" cy="6858000"/>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974626" y="505853"/>
            <a:ext cx="2990055" cy="707886"/>
          </a:xfrm>
          <a:prstGeom prst="rect">
            <a:avLst/>
          </a:prstGeom>
          <a:noFill/>
        </p:spPr>
        <p:txBody>
          <a:bodyPr wrap="square" rtlCol="0">
            <a:spAutoFit/>
          </a:bodyPr>
          <a:lstStyle/>
          <a:p>
            <a:r>
              <a:rPr lang="en-IE" sz="4000" b="1" dirty="0">
                <a:latin typeface="Arial" panose="020B0604020202020204" pitchFamily="34" charset="0"/>
                <a:cs typeface="Arial" panose="020B0604020202020204" pitchFamily="34" charset="0"/>
              </a:rPr>
              <a:t>Scenarios</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20179" y="1720150"/>
            <a:ext cx="4012960" cy="3125888"/>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43843" y="1805414"/>
            <a:ext cx="3639911" cy="3293209"/>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900" b="1" dirty="0">
                <a:solidFill>
                  <a:srgbClr val="000000"/>
                </a:solidFill>
                <a:latin typeface="Arial" panose="020B0604020202020204" pitchFamily="34" charset="0"/>
                <a:cs typeface="Arial" panose="020B0604020202020204" pitchFamily="34" charset="0"/>
              </a:rPr>
              <a:t>Scenario 1: </a:t>
            </a:r>
            <a:r>
              <a:rPr lang="en-GB" sz="1900" dirty="0">
                <a:effectLst/>
                <a:latin typeface="Arial" panose="020B0604020202020204" pitchFamily="34" charset="0"/>
                <a:cs typeface="Arial" panose="020B0604020202020204" pitchFamily="34" charset="0"/>
              </a:rPr>
              <a:t>My friend received </a:t>
            </a:r>
            <a:r>
              <a:rPr lang="en-GB" sz="1900" dirty="0">
                <a:latin typeface="Arial" panose="020B0604020202020204" pitchFamily="34" charset="0"/>
                <a:cs typeface="Arial" panose="020B0604020202020204" pitchFamily="34" charset="0"/>
              </a:rPr>
              <a:t>a </a:t>
            </a:r>
            <a:r>
              <a:rPr lang="en-GB" sz="1900" dirty="0">
                <a:effectLst/>
                <a:latin typeface="Arial" panose="020B0604020202020204" pitchFamily="34" charset="0"/>
                <a:cs typeface="Arial" panose="020B0604020202020204" pitchFamily="34" charset="0"/>
              </a:rPr>
              <a:t>nasty comment </a:t>
            </a:r>
            <a:r>
              <a:rPr lang="en-GB" sz="1900" dirty="0">
                <a:latin typeface="Arial" panose="020B0604020202020204" pitchFamily="34" charset="0"/>
                <a:cs typeface="Arial" panose="020B0604020202020204" pitchFamily="34" charset="0"/>
              </a:rPr>
              <a:t>on one of her videos</a:t>
            </a:r>
            <a:r>
              <a:rPr lang="en-GB" sz="1900" dirty="0">
                <a:effectLst/>
                <a:latin typeface="Arial" panose="020B0604020202020204" pitchFamily="34" charset="0"/>
                <a:cs typeface="Arial" panose="020B0604020202020204" pitchFamily="34" charset="0"/>
              </a:rPr>
              <a:t>. It </a:t>
            </a:r>
            <a:r>
              <a:rPr lang="en-GB" sz="1900" dirty="0">
                <a:latin typeface="Arial" panose="020B0604020202020204" pitchFamily="34" charset="0"/>
                <a:cs typeface="Arial" panose="020B0604020202020204" pitchFamily="34" charset="0"/>
              </a:rPr>
              <a:t>sai</a:t>
            </a:r>
            <a:r>
              <a:rPr lang="en-GB" sz="1900" kern="0" dirty="0">
                <a:latin typeface="Arial" panose="020B0604020202020204" pitchFamily="34" charset="0"/>
                <a:cs typeface="Arial" panose="020B0604020202020204" pitchFamily="34" charset="0"/>
              </a:rPr>
              <a:t>d, ‘You have awful taste in clothes’. I reported it to the platform, but they responded saying it’s not a brea</a:t>
            </a:r>
            <a:r>
              <a:rPr lang="en-GB" sz="1900" dirty="0">
                <a:effectLst/>
                <a:latin typeface="Arial" panose="020B0604020202020204" pitchFamily="34" charset="0"/>
                <a:cs typeface="Arial" panose="020B0604020202020204" pitchFamily="34" charset="0"/>
              </a:rPr>
              <a:t>ch of </a:t>
            </a:r>
            <a:r>
              <a:rPr lang="en-GB" sz="1900" dirty="0">
                <a:latin typeface="Arial" panose="020B0604020202020204" pitchFamily="34" charset="0"/>
                <a:cs typeface="Arial" panose="020B0604020202020204" pitchFamily="34" charset="0"/>
              </a:rPr>
              <a:t>their Community</a:t>
            </a:r>
            <a:r>
              <a:rPr lang="en-GB" sz="1900" dirty="0">
                <a:effectLst/>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Guidelines</a:t>
            </a:r>
            <a:r>
              <a:rPr lang="en-GB" sz="1900" dirty="0">
                <a:effectLst/>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What can </a:t>
            </a:r>
            <a:r>
              <a:rPr lang="en-GB" sz="1900" dirty="0">
                <a:effectLst/>
                <a:latin typeface="Arial" panose="020B0604020202020204" pitchFamily="34" charset="0"/>
                <a:cs typeface="Arial" panose="020B0604020202020204" pitchFamily="34" charset="0"/>
              </a:rPr>
              <a:t>I </a:t>
            </a:r>
            <a:r>
              <a:rPr lang="en-GB" sz="1900" dirty="0">
                <a:latin typeface="Arial" panose="020B0604020202020204" pitchFamily="34" charset="0"/>
                <a:cs typeface="Arial" panose="020B0604020202020204" pitchFamily="34" charset="0"/>
              </a:rPr>
              <a:t>do next?</a:t>
            </a:r>
            <a:r>
              <a:rPr lang="en-GB" sz="1900" dirty="0">
                <a:effectLst/>
                <a:latin typeface="Arial" panose="020B0604020202020204" pitchFamily="34" charset="0"/>
                <a:cs typeface="Arial" panose="020B0604020202020204" pitchFamily="34" charset="0"/>
              </a:rPr>
              <a:t> Can I report to </a:t>
            </a:r>
            <a:r>
              <a:rPr lang="en-GB" sz="1900" dirty="0" err="1">
                <a:effectLst/>
                <a:latin typeface="Arial" panose="020B0604020202020204" pitchFamily="34" charset="0"/>
                <a:cs typeface="Arial" panose="020B0604020202020204" pitchFamily="34" charset="0"/>
              </a:rPr>
              <a:t>Coimisiún</a:t>
            </a:r>
            <a:r>
              <a:rPr lang="en-GB" sz="1900" dirty="0">
                <a:effectLst/>
                <a:latin typeface="Arial" panose="020B0604020202020204" pitchFamily="34" charset="0"/>
                <a:cs typeface="Arial" panose="020B0604020202020204" pitchFamily="34" charset="0"/>
              </a:rPr>
              <a:t> </a:t>
            </a:r>
            <a:r>
              <a:rPr lang="en-GB" sz="1900" dirty="0" err="1">
                <a:effectLst/>
                <a:latin typeface="Arial" panose="020B0604020202020204" pitchFamily="34" charset="0"/>
                <a:cs typeface="Arial" panose="020B0604020202020204" pitchFamily="34" charset="0"/>
              </a:rPr>
              <a:t>na</a:t>
            </a:r>
            <a:r>
              <a:rPr lang="en-GB" sz="1900" dirty="0">
                <a:effectLst/>
                <a:latin typeface="Arial" panose="020B0604020202020204" pitchFamily="34" charset="0"/>
                <a:cs typeface="Arial" panose="020B0604020202020204" pitchFamily="34" charset="0"/>
              </a:rPr>
              <a:t> </a:t>
            </a:r>
            <a:r>
              <a:rPr lang="en-GB" sz="1900" dirty="0" err="1">
                <a:effectLst/>
                <a:latin typeface="Arial" panose="020B0604020202020204" pitchFamily="34" charset="0"/>
                <a:cs typeface="Arial" panose="020B0604020202020204" pitchFamily="34" charset="0"/>
              </a:rPr>
              <a:t>Meán</a:t>
            </a:r>
            <a:r>
              <a:rPr lang="en-GB" sz="1900" dirty="0">
                <a:effectLst/>
                <a:latin typeface="Arial" panose="020B0604020202020204" pitchFamily="34" charset="0"/>
                <a:cs typeface="Arial" panose="020B0604020202020204" pitchFamily="34" charset="0"/>
              </a:rPr>
              <a:t>?</a:t>
            </a:r>
            <a:endParaRPr lang="en-GB" sz="19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959581" y="5145614"/>
            <a:ext cx="10260845" cy="1674919"/>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1212241" y="5273356"/>
            <a:ext cx="980576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Questions to consider: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Is the content in these posts illegal or harmful?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Has the person reported the post/content to the platform already?</a:t>
            </a:r>
            <a:endParaRPr lang="en-US">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a:solidFill>
                  <a:prstClr val="black"/>
                </a:solidFill>
                <a:latin typeface="Arial" panose="020B0604020202020204" pitchFamily="34" charset="0"/>
                <a:cs typeface="Arial" panose="020B0604020202020204" pitchFamily="34" charset="0"/>
              </a:rPr>
              <a:t>Remembering the video you watched, does this scenario fall under your rights under the new Online Safety Framework?</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880261" y="362708"/>
            <a:ext cx="5848529" cy="750512"/>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3786471" y="492569"/>
            <a:ext cx="6036108" cy="492443"/>
          </a:xfrm>
          <a:prstGeom prst="rect">
            <a:avLst/>
          </a:prstGeom>
          <a:noFill/>
        </p:spPr>
        <p:txBody>
          <a:bodyPr wrap="square" rtlCol="0">
            <a:spAutoFit/>
          </a:bodyPr>
          <a:lstStyle/>
          <a:p>
            <a:pPr algn="ctr"/>
            <a:r>
              <a:rPr lang="en-GB" sz="2600" b="1" dirty="0">
                <a:latin typeface="Arial" panose="020B0604020202020204" pitchFamily="34" charset="0"/>
                <a:cs typeface="Arial" panose="020B0604020202020204" pitchFamily="34" charset="0"/>
              </a:rPr>
              <a:t>Can I report to </a:t>
            </a:r>
            <a:r>
              <a:rPr lang="en-GB" sz="2600" b="1" dirty="0" err="1">
                <a:latin typeface="Arial" panose="020B0604020202020204" pitchFamily="34" charset="0"/>
                <a:cs typeface="Arial" panose="020B0604020202020204" pitchFamily="34" charset="0"/>
              </a:rPr>
              <a:t>Coimisiún</a:t>
            </a:r>
            <a:r>
              <a:rPr lang="en-GB" sz="2600" b="1" dirty="0">
                <a:latin typeface="Arial" panose="020B0604020202020204" pitchFamily="34" charset="0"/>
                <a:cs typeface="Arial" panose="020B0604020202020204" pitchFamily="34" charset="0"/>
              </a:rPr>
              <a:t> </a:t>
            </a:r>
            <a:r>
              <a:rPr lang="en-GB" sz="2600" b="1" dirty="0" err="1">
                <a:latin typeface="Arial" panose="020B0604020202020204" pitchFamily="34" charset="0"/>
                <a:cs typeface="Arial" panose="020B0604020202020204" pitchFamily="34" charset="0"/>
              </a:rPr>
              <a:t>na</a:t>
            </a:r>
            <a:r>
              <a:rPr lang="en-GB" sz="2600" b="1" dirty="0">
                <a:latin typeface="Arial" panose="020B0604020202020204" pitchFamily="34" charset="0"/>
                <a:cs typeface="Arial" panose="020B0604020202020204" pitchFamily="34" charset="0"/>
              </a:rPr>
              <a:t> </a:t>
            </a:r>
            <a:r>
              <a:rPr lang="en-GB" sz="2600" b="1" dirty="0" err="1">
                <a:latin typeface="Arial" panose="020B0604020202020204" pitchFamily="34" charset="0"/>
                <a:cs typeface="Arial" panose="020B0604020202020204" pitchFamily="34" charset="0"/>
              </a:rPr>
              <a:t>Meán</a:t>
            </a:r>
            <a:r>
              <a:rPr lang="en-GB" sz="2600" b="1" dirty="0">
                <a:latin typeface="Arial" panose="020B0604020202020204" pitchFamily="34" charset="0"/>
                <a:cs typeface="Arial" panose="020B0604020202020204" pitchFamily="34" charset="0"/>
              </a:rPr>
              <a:t>?</a:t>
            </a:r>
            <a:endParaRPr lang="en-IE" sz="26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656272"/>
            <a:ext cx="4009586" cy="3125888"/>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73794" y="1805414"/>
            <a:ext cx="3839311" cy="3293209"/>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900" b="1">
                <a:solidFill>
                  <a:srgbClr val="000000"/>
                </a:solidFill>
                <a:latin typeface="Arial" panose="020B0604020202020204" pitchFamily="34" charset="0"/>
                <a:cs typeface="Arial" panose="020B0604020202020204" pitchFamily="34" charset="0"/>
              </a:rPr>
              <a:t>Scenario 2: </a:t>
            </a:r>
            <a:r>
              <a:rPr lang="en-GB" sz="1900">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900" b="0" i="0" u="none" strike="noStrike" kern="0" cap="none" spc="0" baseline="0">
                <a:uFillTx/>
                <a:latin typeface="Arial" panose="020B0604020202020204" pitchFamily="34" charset="0"/>
                <a:cs typeface="Arial" panose="020B0604020202020204" pitchFamily="34" charset="0"/>
              </a:rPr>
              <a:t>I</a:t>
            </a:r>
            <a:r>
              <a:rPr lang="en-GB" sz="1900">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900" err="1">
                <a:latin typeface="Arial" panose="020B0604020202020204" pitchFamily="34" charset="0"/>
                <a:cs typeface="Arial" panose="020B0604020202020204" pitchFamily="34" charset="0"/>
              </a:rPr>
              <a:t>Coimisiún</a:t>
            </a:r>
            <a:r>
              <a:rPr lang="en-GB" sz="1900">
                <a:latin typeface="Arial" panose="020B0604020202020204" pitchFamily="34" charset="0"/>
                <a:cs typeface="Arial" panose="020B0604020202020204" pitchFamily="34" charset="0"/>
              </a:rPr>
              <a:t> </a:t>
            </a:r>
            <a:r>
              <a:rPr lang="en-GB" sz="1900" err="1">
                <a:latin typeface="Arial" panose="020B0604020202020204" pitchFamily="34" charset="0"/>
                <a:cs typeface="Arial" panose="020B0604020202020204" pitchFamily="34" charset="0"/>
              </a:rPr>
              <a:t>na</a:t>
            </a:r>
            <a:r>
              <a:rPr lang="en-GB" sz="1900">
                <a:latin typeface="Arial" panose="020B0604020202020204" pitchFamily="34" charset="0"/>
                <a:cs typeface="Arial" panose="020B0604020202020204" pitchFamily="34" charset="0"/>
              </a:rPr>
              <a:t> </a:t>
            </a:r>
            <a:r>
              <a:rPr lang="en-GB" sz="1900" err="1">
                <a:latin typeface="Arial" panose="020B0604020202020204" pitchFamily="34" charset="0"/>
                <a:cs typeface="Arial" panose="020B0604020202020204" pitchFamily="34" charset="0"/>
              </a:rPr>
              <a:t>Meán</a:t>
            </a:r>
            <a:r>
              <a:rPr lang="en-GB" sz="1900">
                <a:latin typeface="Arial" panose="020B0604020202020204" pitchFamily="34" charset="0"/>
                <a:cs typeface="Arial" panose="020B0604020202020204" pitchFamily="34" charset="0"/>
              </a:rPr>
              <a:t>?</a:t>
            </a:r>
          </a:p>
          <a:p>
            <a:endParaRPr lang="en-IE">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460944" y="1590073"/>
            <a:ext cx="3610877" cy="3125887"/>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623722" y="1722879"/>
            <a:ext cx="3310325" cy="3293209"/>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900" b="1">
                <a:solidFill>
                  <a:srgbClr val="000000"/>
                </a:solidFill>
                <a:latin typeface="Arial" panose="020B0604020202020204" pitchFamily="34" charset="0"/>
                <a:cs typeface="Arial" panose="020B0604020202020204" pitchFamily="34" charset="0"/>
              </a:rPr>
              <a:t>Scenario 3: </a:t>
            </a:r>
            <a:r>
              <a:rPr lang="en-GB" sz="1900" i="0" u="none" strike="noStrike" kern="1200" cap="none" spc="0" baseline="0">
                <a:uFillTx/>
                <a:latin typeface="Arial" panose="020B0604020202020204" pitchFamily="34" charset="0"/>
                <a:cs typeface="Arial" panose="020B0604020202020204" pitchFamily="34" charset="0"/>
              </a:rPr>
              <a:t>I’m not happy with some of the decisions the government are making. I made a video sharing my opinions and posted it online. My post was taken down and I can</a:t>
            </a:r>
            <a:r>
              <a:rPr lang="en-GB" sz="1900">
                <a:latin typeface="Arial" panose="020B0604020202020204" pitchFamily="34" charset="0"/>
                <a:cs typeface="Arial" panose="020B0604020202020204" pitchFamily="34" charset="0"/>
              </a:rPr>
              <a:t>’</a:t>
            </a:r>
            <a:r>
              <a:rPr lang="en-GB" sz="1900" i="0" u="none" strike="noStrike" kern="1200" cap="none" spc="0" baseline="0">
                <a:uFillTx/>
                <a:latin typeface="Arial" panose="020B0604020202020204" pitchFamily="34" charset="0"/>
                <a:cs typeface="Arial" panose="020B0604020202020204" pitchFamily="34" charset="0"/>
              </a:rPr>
              <a:t>t find a way to appeal this. What can I do next? Is this something for </a:t>
            </a:r>
            <a:r>
              <a:rPr lang="en-GB" sz="1900" i="0" u="none" strike="noStrike" kern="1200" cap="none" spc="0" baseline="0" err="1">
                <a:uFillTx/>
                <a:latin typeface="Arial" panose="020B0604020202020204" pitchFamily="34" charset="0"/>
                <a:cs typeface="Arial" panose="020B0604020202020204" pitchFamily="34" charset="0"/>
              </a:rPr>
              <a:t>Coimisiún</a:t>
            </a:r>
            <a:r>
              <a:rPr lang="en-GB" sz="1900" i="0" u="none" strike="noStrike" kern="1200" cap="none" spc="0" baseline="0">
                <a:uFillTx/>
                <a:latin typeface="Arial" panose="020B0604020202020204" pitchFamily="34" charset="0"/>
                <a:cs typeface="Arial" panose="020B0604020202020204" pitchFamily="34" charset="0"/>
              </a:rPr>
              <a:t> </a:t>
            </a:r>
            <a:r>
              <a:rPr lang="en-GB" sz="1900" i="0" u="none" strike="noStrike" kern="1200" cap="none" spc="0" baseline="0" err="1">
                <a:uFillTx/>
                <a:latin typeface="Arial" panose="020B0604020202020204" pitchFamily="34" charset="0"/>
                <a:cs typeface="Arial" panose="020B0604020202020204" pitchFamily="34" charset="0"/>
              </a:rPr>
              <a:t>na</a:t>
            </a:r>
            <a:r>
              <a:rPr lang="en-GB" sz="1900" i="0" u="none" strike="noStrike" kern="1200" cap="none" spc="0" baseline="0">
                <a:uFillTx/>
                <a:latin typeface="Arial" panose="020B0604020202020204" pitchFamily="34" charset="0"/>
                <a:cs typeface="Arial" panose="020B0604020202020204" pitchFamily="34" charset="0"/>
              </a:rPr>
              <a:t> </a:t>
            </a:r>
            <a:r>
              <a:rPr lang="en-GB" sz="1900" i="0" u="none" strike="noStrike" kern="1200" cap="none" spc="0" baseline="0" err="1">
                <a:uFillTx/>
                <a:latin typeface="Arial" panose="020B0604020202020204" pitchFamily="34" charset="0"/>
                <a:cs typeface="Arial" panose="020B0604020202020204" pitchFamily="34" charset="0"/>
              </a:rPr>
              <a:t>Meán</a:t>
            </a:r>
            <a:r>
              <a:rPr lang="en-GB" sz="1900" i="0" u="none" strike="noStrike" kern="1200" cap="none" spc="0" baseline="0">
                <a:uFillTx/>
                <a:latin typeface="Arial" panose="020B0604020202020204" pitchFamily="34" charset="0"/>
                <a:cs typeface="Arial" panose="020B0604020202020204" pitchFamily="34" charset="0"/>
              </a:rPr>
              <a:t>? </a:t>
            </a:r>
          </a:p>
          <a:p>
            <a:endParaRPr lang="en-IE">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81F55DB5-7EA8-5F4B-1C2A-9DE7E9CA013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050534" y="634703"/>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1419743E-35BA-0952-6793-B7D707D902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2545" y="749224"/>
            <a:ext cx="1706359" cy="471575"/>
          </a:xfrm>
          <a:prstGeom prst="rect">
            <a:avLst/>
          </a:prstGeom>
        </p:spPr>
      </p:pic>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a:extLst>
              <a:ext uri="{FF2B5EF4-FFF2-40B4-BE49-F238E27FC236}">
                <a16:creationId xmlns:a16="http://schemas.microsoft.com/office/drawing/2014/main" id="{56911152-3E75-09ED-8FA6-3413A8BD0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39731">
            <a:off x="10675042" y="-2496664"/>
            <a:ext cx="10287000" cy="6858000"/>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8057" y="-3266995"/>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45" y="-1070337"/>
            <a:ext cx="5670008" cy="3247577"/>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400434" y="262841"/>
            <a:ext cx="4784729"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Scenario answers</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86021" y="2865759"/>
            <a:ext cx="3868782" cy="373348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25108" y="1154556"/>
            <a:ext cx="3924519"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FE5907"/>
                </a:highlight>
                <a:latin typeface="Arial" panose="020B0604020202020204" pitchFamily="34" charset="0"/>
                <a:cs typeface="Arial" panose="020B0604020202020204" pitchFamily="34" charset="0"/>
              </a:rPr>
              <a:t>Scenario 1 </a:t>
            </a:r>
            <a:r>
              <a:rPr lang="en-GB" sz="1400" dirty="0">
                <a:effectLst/>
                <a:latin typeface="Arial" panose="020B0604020202020204" pitchFamily="34" charset="0"/>
                <a:cs typeface="Arial" panose="020B0604020202020204" pitchFamily="34" charset="0"/>
              </a:rPr>
              <a:t>My friend received </a:t>
            </a:r>
            <a:r>
              <a:rPr lang="en-GB" sz="1400" dirty="0">
                <a:latin typeface="Arial" panose="020B0604020202020204" pitchFamily="34" charset="0"/>
                <a:cs typeface="Arial" panose="020B0604020202020204" pitchFamily="34" charset="0"/>
              </a:rPr>
              <a:t>a </a:t>
            </a:r>
            <a:r>
              <a:rPr lang="en-GB" sz="1400" dirty="0">
                <a:effectLst/>
                <a:latin typeface="Arial" panose="020B0604020202020204" pitchFamily="34" charset="0"/>
                <a:cs typeface="Arial" panose="020B0604020202020204" pitchFamily="34" charset="0"/>
              </a:rPr>
              <a:t>nasty comment </a:t>
            </a:r>
            <a:r>
              <a:rPr lang="en-GB" sz="1400" dirty="0">
                <a:latin typeface="Arial" panose="020B0604020202020204" pitchFamily="34" charset="0"/>
                <a:cs typeface="Arial" panose="020B0604020202020204" pitchFamily="34" charset="0"/>
              </a:rPr>
              <a:t>on one of her videos</a:t>
            </a:r>
            <a:r>
              <a:rPr lang="en-GB" sz="1400" dirty="0">
                <a:effectLst/>
                <a:latin typeface="Arial" panose="020B0604020202020204" pitchFamily="34" charset="0"/>
                <a:cs typeface="Arial" panose="020B0604020202020204" pitchFamily="34" charset="0"/>
              </a:rPr>
              <a:t>. It </a:t>
            </a:r>
            <a:r>
              <a:rPr lang="en-GB" sz="1400" dirty="0">
                <a:latin typeface="Arial" panose="020B0604020202020204" pitchFamily="34" charset="0"/>
                <a:cs typeface="Arial" panose="020B0604020202020204" pitchFamily="34" charset="0"/>
              </a:rPr>
              <a:t>sai</a:t>
            </a:r>
            <a:r>
              <a:rPr lang="en-GB" sz="1400" kern="0" dirty="0">
                <a:solidFill>
                  <a:srgbClr val="000000"/>
                </a:solidFill>
                <a:latin typeface="Arial" panose="020B0604020202020204" pitchFamily="34" charset="0"/>
                <a:cs typeface="Arial" panose="020B0604020202020204" pitchFamily="34" charset="0"/>
              </a:rPr>
              <a:t>d, ‘You have awful taste in clothes’. I reported it to the platform, but they responded saying it’s not a brea</a:t>
            </a:r>
            <a:r>
              <a:rPr lang="en-GB" sz="1400" dirty="0">
                <a:effectLst/>
                <a:latin typeface="Arial" panose="020B0604020202020204" pitchFamily="34" charset="0"/>
                <a:cs typeface="Arial" panose="020B0604020202020204" pitchFamily="34" charset="0"/>
              </a:rPr>
              <a:t>ch of </a:t>
            </a:r>
            <a:r>
              <a:rPr lang="en-GB" sz="1400" dirty="0">
                <a:latin typeface="Arial" panose="020B0604020202020204" pitchFamily="34" charset="0"/>
                <a:cs typeface="Arial" panose="020B0604020202020204" pitchFamily="34" charset="0"/>
              </a:rPr>
              <a:t>their Community</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Guidelines</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What can </a:t>
            </a:r>
            <a:r>
              <a:rPr lang="en-GB" sz="1400" dirty="0">
                <a:effectLst/>
                <a:latin typeface="Arial" panose="020B0604020202020204" pitchFamily="34" charset="0"/>
                <a:cs typeface="Arial" panose="020B0604020202020204" pitchFamily="34" charset="0"/>
              </a:rPr>
              <a:t>I </a:t>
            </a:r>
            <a:r>
              <a:rPr lang="en-GB" sz="1400" dirty="0">
                <a:latin typeface="Arial" panose="020B0604020202020204" pitchFamily="34" charset="0"/>
                <a:cs typeface="Arial" panose="020B0604020202020204" pitchFamily="34" charset="0"/>
              </a:rPr>
              <a:t>do next?</a:t>
            </a:r>
            <a:r>
              <a:rPr lang="en-GB" sz="1400" dirty="0">
                <a:effectLst/>
                <a:latin typeface="Arial" panose="020B0604020202020204" pitchFamily="34" charset="0"/>
                <a:cs typeface="Arial" panose="020B0604020202020204" pitchFamily="34" charset="0"/>
              </a:rPr>
              <a:t> Can I report to </a:t>
            </a:r>
            <a:r>
              <a:rPr lang="en-GB" sz="1400" dirty="0" err="1">
                <a:effectLst/>
                <a:latin typeface="Arial" panose="020B0604020202020204" pitchFamily="34" charset="0"/>
                <a:cs typeface="Arial" panose="020B0604020202020204" pitchFamily="34" charset="0"/>
              </a:rPr>
              <a:t>Coimisiún</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na</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Meán</a:t>
            </a:r>
            <a:r>
              <a:rPr lang="en-GB" sz="1400" dirty="0">
                <a:effectLst/>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45381" y="2847010"/>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541319" y="786122"/>
            <a:ext cx="3611395" cy="2092881"/>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AC9CFE"/>
                </a:highlight>
                <a:latin typeface="Arial" panose="020B0604020202020204" pitchFamily="34" charset="0"/>
                <a:cs typeface="Arial" panose="020B0604020202020204" pitchFamily="34" charset="0"/>
              </a:rPr>
              <a:t>Scenario 2 </a:t>
            </a:r>
            <a:r>
              <a:rPr lang="en-GB" sz="1400" dirty="0">
                <a:solidFill>
                  <a:srgbClr val="000000"/>
                </a:solidFill>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400" b="0" i="0" u="none" strike="noStrike" kern="0" cap="none" spc="0" baseline="0" dirty="0">
                <a:solidFill>
                  <a:srgbClr val="000000"/>
                </a:solidFill>
                <a:uFillTx/>
                <a:latin typeface="Arial" panose="020B0604020202020204" pitchFamily="34" charset="0"/>
                <a:cs typeface="Arial" panose="020B0604020202020204" pitchFamily="34" charset="0"/>
              </a:rPr>
              <a:t>I</a:t>
            </a:r>
            <a:r>
              <a:rPr lang="en-GB" sz="1400" dirty="0">
                <a:solidFill>
                  <a:srgbClr val="000000"/>
                </a:solidFill>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400" dirty="0" err="1">
                <a:solidFill>
                  <a:srgbClr val="000000"/>
                </a:solidFill>
                <a:latin typeface="Arial" panose="020B0604020202020204" pitchFamily="34" charset="0"/>
                <a:cs typeface="Arial" panose="020B0604020202020204" pitchFamily="34" charset="0"/>
              </a:rPr>
              <a:t>Coimisiún</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na</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Meán</a:t>
            </a:r>
            <a:r>
              <a:rPr lang="en-GB" sz="1400" dirty="0">
                <a:solidFill>
                  <a:srgbClr val="000000"/>
                </a:solidFill>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407833" y="2838202"/>
            <a:ext cx="3494369" cy="3733481"/>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54445" y="808414"/>
            <a:ext cx="3366428" cy="2092881"/>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67ECFF"/>
                </a:highlight>
                <a:latin typeface="Arial" panose="020B0604020202020204" pitchFamily="34" charset="0"/>
                <a:cs typeface="Arial" panose="020B0604020202020204" pitchFamily="34" charset="0"/>
              </a:rPr>
              <a:t>Scenario 3 </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I’m not happy with my government and some of the decisions they are making. I made a video sharing my opinions and posted it online. My post was taken down and I can't find a way to appeal this. What can I do next? Is this something for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Coimisiún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na</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Meán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289798" y="3029773"/>
            <a:ext cx="3765004" cy="3816429"/>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Answer: No</a:t>
            </a:r>
            <a:r>
              <a:rPr lang="en-GB" sz="1400">
                <a:latin typeface="Arial" panose="020B0604020202020204" pitchFamily="34" charset="0"/>
                <a:cs typeface="Arial" panose="020B0604020202020204" pitchFamily="34" charset="0"/>
              </a:rPr>
              <a:t> – in this instance,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doesn’t have the power to force the platform to remove the comment.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would like to know if a platform doesn't have a way to report accounts, comments, videos or posts.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A comment like ‘you have awful taste in clothes' isn’t nice, but it is not illegal. Your friend might be able to delete the comment on the post and block the person who wrote it. It is also important to talk to a trusted adult if you or your friends find anything upsetting online. While in this situation,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cannot force platforms to remove this comment, it is still unacceptable behaviour. </a:t>
            </a:r>
          </a:p>
          <a:p>
            <a:endParaRPr lang="en-IE">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425620" y="2952243"/>
            <a:ext cx="3611395" cy="3693319"/>
          </a:xfrm>
          <a:prstGeom prst="rect">
            <a:avLst/>
          </a:prstGeom>
          <a:noFill/>
        </p:spPr>
        <p:txBody>
          <a:bodyPr wrap="square" rtlCol="0">
            <a:spAutoFit/>
          </a:bodyPr>
          <a:lstStyle/>
          <a:p>
            <a:r>
              <a:rPr lang="en-GB" sz="1350" b="1" dirty="0">
                <a:latin typeface="Arial" panose="020B0604020202020204" pitchFamily="34" charset="0"/>
                <a:cs typeface="Arial" panose="020B0604020202020204" pitchFamily="34" charset="0"/>
              </a:rPr>
              <a:t>Answer: Yes</a:t>
            </a:r>
            <a:r>
              <a:rPr lang="en-GB" sz="1350" dirty="0">
                <a:latin typeface="Arial" panose="020B0604020202020204" pitchFamily="34" charset="0"/>
                <a:cs typeface="Arial" panose="020B0604020202020204" pitchFamily="34" charset="0"/>
              </a:rPr>
              <a:t> – under the laws of the Online Safety Framework, platforms should remove illegal content and, if they don’t, you can report to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Animal cruelty and the encouragement of animal fighting is against the law under Section 15 of the Animal Health and Welfare Act, 2013 (see slide 15), and it may also violate a platform’s Community Guidelines.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If you have reported this as illegal content to the platform, you should get a reply. If the content isn't removed or if you don't receive a response from the platform, you can report to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7EF336-9E3E-1604-C29E-8E3E4F45EDC2}"/>
              </a:ext>
            </a:extLst>
          </p:cNvPr>
          <p:cNvSpPr txBox="1"/>
          <p:nvPr/>
        </p:nvSpPr>
        <p:spPr>
          <a:xfrm>
            <a:off x="8484999" y="2966774"/>
            <a:ext cx="3398293" cy="353943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Answer: Yes</a:t>
            </a:r>
            <a:r>
              <a:rPr lang="en-GB" sz="1400">
                <a:latin typeface="Arial" panose="020B0604020202020204" pitchFamily="34" charset="0"/>
                <a:cs typeface="Arial" panose="020B0604020202020204" pitchFamily="34" charset="0"/>
              </a:rPr>
              <a:t> – in this instance, you can report to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Under the new rules, platforms must give you a simple way to make an appeal if your post has been taken down.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Based on this appeal, the platform may reinstate the video or it may remain down until they decide if it violates their Community Guidelines. If there isn’t a way to appeal, this is against the law and you can get in touch with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It is important to note that while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is happy to take this report, it doesn’t have the power to re-instate your video. </a:t>
            </a:r>
          </a:p>
        </p:txBody>
      </p:sp>
      <p:sp>
        <p:nvSpPr>
          <p:cNvPr id="3" name="Rectangle 2">
            <a:extLst>
              <a:ext uri="{FF2B5EF4-FFF2-40B4-BE49-F238E27FC236}">
                <a16:creationId xmlns:a16="http://schemas.microsoft.com/office/drawing/2014/main" id="{C7C79748-F28C-F95E-F776-015064DC4CF7}"/>
              </a:ext>
            </a:extLst>
          </p:cNvPr>
          <p:cNvSpPr/>
          <p:nvPr/>
        </p:nvSpPr>
        <p:spPr>
          <a:xfrm>
            <a:off x="308709" y="3034213"/>
            <a:ext cx="3650340" cy="3418262"/>
          </a:xfrm>
          <a:prstGeom prst="rect">
            <a:avLst/>
          </a:prstGeom>
          <a:solidFill>
            <a:srgbClr val="FE5907"/>
          </a:solidFill>
          <a:ln>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3F4DC069-2AD2-7883-4756-258D7BC33A25}"/>
              </a:ext>
            </a:extLst>
          </p:cNvPr>
          <p:cNvSpPr/>
          <p:nvPr/>
        </p:nvSpPr>
        <p:spPr>
          <a:xfrm>
            <a:off x="4468672" y="3013095"/>
            <a:ext cx="3568344" cy="3470027"/>
          </a:xfrm>
          <a:prstGeom prst="rect">
            <a:avLst/>
          </a:prstGeom>
          <a:solidFill>
            <a:srgbClr val="AC9CFE"/>
          </a:solidFill>
          <a:ln>
            <a:solidFill>
              <a:srgbClr val="AC9C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3996AAA-B3F8-2628-7255-356A7256A1AC}"/>
              </a:ext>
            </a:extLst>
          </p:cNvPr>
          <p:cNvSpPr/>
          <p:nvPr/>
        </p:nvSpPr>
        <p:spPr>
          <a:xfrm>
            <a:off x="8554445" y="3049016"/>
            <a:ext cx="3259400" cy="3403459"/>
          </a:xfrm>
          <a:prstGeom prst="rect">
            <a:avLst/>
          </a:prstGeom>
          <a:solidFill>
            <a:srgbClr val="67ECFF"/>
          </a:solidFill>
          <a:ln>
            <a:solidFill>
              <a:srgbClr val="67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descr="Full frame shot of blank white paper">
            <a:extLst>
              <a:ext uri="{FF2B5EF4-FFF2-40B4-BE49-F238E27FC236}">
                <a16:creationId xmlns:a16="http://schemas.microsoft.com/office/drawing/2014/main" id="{220EB5B9-027C-BB27-0675-F30BEBAF574C}"/>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947360" y="211783"/>
            <a:ext cx="1796578" cy="61425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Graphic 12">
            <a:extLst>
              <a:ext uri="{FF2B5EF4-FFF2-40B4-BE49-F238E27FC236}">
                <a16:creationId xmlns:a16="http://schemas.microsoft.com/office/drawing/2014/main" id="{537C2DDE-F188-8683-48F5-21E3D76362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6165" y="320558"/>
            <a:ext cx="1435440" cy="396703"/>
          </a:xfrm>
          <a:prstGeom prst="rect">
            <a:avLst/>
          </a:prstGeom>
        </p:spPr>
      </p:pic>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914290" y="1079766"/>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1263254" y="1658725"/>
            <a:ext cx="3370996" cy="5383663"/>
          </a:xfrm>
          <a:prstGeom prst="rect">
            <a:avLst/>
          </a:prstGeom>
        </p:spPr>
      </p:pic>
      <p:sp>
        <p:nvSpPr>
          <p:cNvPr id="11" name="Rectangle: Rounded Corners 10">
            <a:extLst>
              <a:ext uri="{FF2B5EF4-FFF2-40B4-BE49-F238E27FC236}">
                <a16:creationId xmlns:a16="http://schemas.microsoft.com/office/drawing/2014/main" id="{19D35B83-0CC5-9F33-5647-D1B96FC74D79}"/>
              </a:ext>
            </a:extLst>
          </p:cNvPr>
          <p:cNvSpPr/>
          <p:nvPr/>
        </p:nvSpPr>
        <p:spPr>
          <a:xfrm>
            <a:off x="6425404" y="2653690"/>
            <a:ext cx="4925781" cy="3541482"/>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1536471" y="2633496"/>
            <a:ext cx="4664168" cy="3561676"/>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3" name="Rectangle: Rounded Corners 2">
            <a:extLst>
              <a:ext uri="{FF2B5EF4-FFF2-40B4-BE49-F238E27FC236}">
                <a16:creationId xmlns:a16="http://schemas.microsoft.com/office/drawing/2014/main" id="{AE7D1589-04BE-B35F-C276-1061450FE97C}"/>
              </a:ext>
            </a:extLst>
          </p:cNvPr>
          <p:cNvSpPr/>
          <p:nvPr/>
        </p:nvSpPr>
        <p:spPr>
          <a:xfrm>
            <a:off x="2111398" y="1588493"/>
            <a:ext cx="7947002" cy="859809"/>
          </a:xfrm>
          <a:prstGeom prst="roundRect">
            <a:avLst>
              <a:gd name="adj" fmla="val 2414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035" y="-1614171"/>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382556" y="420930"/>
            <a:ext cx="10085695" cy="646331"/>
          </a:xfrm>
          <a:prstGeom prst="rect">
            <a:avLst/>
          </a:prstGeom>
          <a:noFill/>
        </p:spPr>
        <p:txBody>
          <a:bodyPr wrap="square" rtlCol="0">
            <a:spAutoFit/>
          </a:bodyPr>
          <a:lstStyle/>
          <a:p>
            <a:pPr algn="ctr"/>
            <a:r>
              <a:rPr lang="en-GB" sz="3600" b="1" dirty="0">
                <a:latin typeface="Arial" panose="020B0604020202020204" pitchFamily="34" charset="0"/>
                <a:cs typeface="Arial" panose="020B0604020202020204" pitchFamily="34" charset="0"/>
              </a:rPr>
              <a:t>Who else can I go to for help or advice? </a:t>
            </a:r>
            <a:endParaRPr lang="en-IE" sz="3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826223" y="1656429"/>
            <a:ext cx="6748831" cy="707886"/>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When you were working on the scenarios, did you think about any of these organisations who could help? </a:t>
            </a:r>
          </a:p>
        </p:txBody>
      </p:sp>
      <p:sp>
        <p:nvSpPr>
          <p:cNvPr id="5" name="TextBox 4">
            <a:extLst>
              <a:ext uri="{FF2B5EF4-FFF2-40B4-BE49-F238E27FC236}">
                <a16:creationId xmlns:a16="http://schemas.microsoft.com/office/drawing/2014/main" id="{9B78060C-B8C5-CFB6-FCA6-8E1D2470EFB7}"/>
              </a:ext>
            </a:extLst>
          </p:cNvPr>
          <p:cNvSpPr txBox="1"/>
          <p:nvPr/>
        </p:nvSpPr>
        <p:spPr>
          <a:xfrm>
            <a:off x="6772330" y="2941802"/>
            <a:ext cx="4231928" cy="354148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67886"/>
                </a:solidFill>
                <a:effectLst/>
                <a:uLnTx/>
                <a:uFillTx/>
                <a:latin typeface="Arial" panose="020B0604020202020204" pitchFamily="34" charset="0"/>
                <a:cs typeface="Arial" panose="020B0604020202020204" pitchFamily="34" charset="0"/>
                <a:hlinkClick r:id="rId6"/>
              </a:rPr>
              <a:t>ISPCC Support line for parents</a:t>
            </a:r>
            <a:endParaRPr kumimoji="0" lang="en-GB" sz="2400" b="0" i="0" u="none" strike="noStrike" kern="1200" cap="none" spc="0" normalizeH="0" baseline="0" noProof="0" dirty="0">
              <a:ln>
                <a:noFill/>
              </a:ln>
              <a:solidFill>
                <a:srgbClr val="467886"/>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67886"/>
                </a:solidFill>
                <a:effectLst/>
                <a:uLnTx/>
                <a:uFillTx/>
                <a:latin typeface="Arial" panose="020B0604020202020204" pitchFamily="34" charset="0"/>
                <a:cs typeface="Arial" panose="020B0604020202020204" pitchFamily="34" charset="0"/>
                <a:hlinkClick r:id="rId7"/>
              </a:rPr>
              <a:t>Hotline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GB" sz="2400" b="0" i="0" u="none" strike="noStrike" kern="1200" cap="none" spc="0" normalizeH="0" baseline="0" noProof="0" dirty="0">
              <a:ln>
                <a:noFill/>
              </a:ln>
              <a:solidFill>
                <a:srgbClr val="467886"/>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Teacher/principal/guidance counsellor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Parent/guardian/trusted adult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GP/counsellor</a:t>
            </a:r>
          </a:p>
          <a:p>
            <a:endParaRPr lang="en-IE"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1956015" y="3008092"/>
            <a:ext cx="4245559" cy="300492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An Garda Síochána</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Childline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rPr>
              <a:t>ISPCC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hlinkClick r:id="rId10"/>
              </a:rPr>
              <a:t>Teenline</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1"/>
              </a:rPr>
              <a:t>Samaritans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hlinkClick r:id="rId12"/>
              </a:rPr>
              <a:t>Spunout</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hlinkClick r:id="rId13"/>
              </a:rPr>
              <a:t>Bodywhys</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3"/>
            </a:endParaRPr>
          </a:p>
          <a:p>
            <a:endParaRPr lang="en-IE"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8E30697-A95B-5806-4088-52832E88A2FE}"/>
              </a:ext>
            </a:extLst>
          </p:cNvPr>
          <p:cNvSpPr/>
          <p:nvPr/>
        </p:nvSpPr>
        <p:spPr>
          <a:xfrm>
            <a:off x="3586259" y="5805190"/>
            <a:ext cx="7726783" cy="802746"/>
          </a:xfrm>
          <a:prstGeom prst="roundRect">
            <a:avLst/>
          </a:prstGeom>
          <a:solidFill>
            <a:srgbClr val="BED633"/>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dirty="0">
                <a:solidFill>
                  <a:schemeClr val="tx1"/>
                </a:solidFill>
                <a:latin typeface="Arial" panose="020B0604020202020204" pitchFamily="34" charset="0"/>
                <a:cs typeface="Arial" panose="020B0604020202020204" pitchFamily="34" charset="0"/>
              </a:rPr>
              <a:t>* Whenever there is a threat of violence or threat to life or limb, or intimate images have been shared, the Gardaí should be contacted immediately. </a:t>
            </a:r>
          </a:p>
          <a:p>
            <a:r>
              <a:rPr lang="en-GB" sz="1300" dirty="0">
                <a:solidFill>
                  <a:schemeClr val="tx1"/>
                </a:solidFill>
                <a:latin typeface="Arial" panose="020B0604020202020204" pitchFamily="34" charset="0"/>
                <a:cs typeface="Arial" panose="020B0604020202020204" pitchFamily="34" charset="0"/>
              </a:rPr>
              <a:t>** You can also contact Hotline.ie regarding child sexual abuse images and intimate image sharing.</a:t>
            </a:r>
            <a:endParaRPr lang="en-IE" sz="1300" dirty="0">
              <a:solidFill>
                <a:schemeClr val="tx1"/>
              </a:solidFill>
              <a:latin typeface="Arial" panose="020B0604020202020204" pitchFamily="34" charset="0"/>
              <a:cs typeface="Arial" panose="020B0604020202020204" pitchFamily="34" charset="0"/>
            </a:endParaRPr>
          </a:p>
        </p:txBody>
      </p:sp>
      <p:pic>
        <p:nvPicPr>
          <p:cNvPr id="13" name="Picture 12" descr="Full frame shot of blank white paper">
            <a:extLst>
              <a:ext uri="{FF2B5EF4-FFF2-40B4-BE49-F238E27FC236}">
                <a16:creationId xmlns:a16="http://schemas.microsoft.com/office/drawing/2014/main" id="{7B41AF0A-FCEB-A7C4-78E0-A3E2311E695D}"/>
              </a:ext>
            </a:extLst>
          </p:cNvPr>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0" y="6030409"/>
            <a:ext cx="2194169" cy="71440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Graphic 13">
            <a:extLst>
              <a:ext uri="{FF2B5EF4-FFF2-40B4-BE49-F238E27FC236}">
                <a16:creationId xmlns:a16="http://schemas.microsoft.com/office/drawing/2014/main" id="{86B4627B-1569-F39F-BB4D-C98C9532AB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6269" y="6162262"/>
            <a:ext cx="1731721" cy="478584"/>
          </a:xfrm>
          <a:prstGeom prst="rect">
            <a:avLst/>
          </a:prstGeom>
        </p:spPr>
      </p:pic>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2157161"/>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17135"/>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69863" y="1008671"/>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What we covered in this lesson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380932" y="2044275"/>
            <a:ext cx="7165074" cy="4616648"/>
          </a:xfrm>
          <a:prstGeom prst="rect">
            <a:avLst/>
          </a:prstGeom>
          <a:noFill/>
        </p:spPr>
        <p:txBody>
          <a:bodyPr wrap="square" rtlCol="0">
            <a:spAutoFit/>
          </a:bodyPr>
          <a:lstStyle/>
          <a:p>
            <a:pPr marL="457200" indent="-457200">
              <a:buAutoNum type="arabicPeriod"/>
            </a:pPr>
            <a:endParaRPr lang="en-US" sz="2300" dirty="0">
              <a:latin typeface="Arial" panose="020B0604020202020204" pitchFamily="34" charset="0"/>
              <a:cs typeface="Arial" panose="020B0604020202020204" pitchFamily="34" charset="0"/>
            </a:endParaRPr>
          </a:p>
          <a:p>
            <a:pPr marL="457200" lvl="0" indent="-457200">
              <a:buAutoNum type="arabicPeriod"/>
            </a:pPr>
            <a:r>
              <a:rPr lang="en-GB" sz="2300" b="1" dirty="0">
                <a:latin typeface="Arial" panose="020B0604020202020204" pitchFamily="34" charset="0"/>
                <a:cs typeface="Arial" panose="020B0604020202020204" pitchFamily="34" charset="0"/>
              </a:rPr>
              <a:t>Rights: </a:t>
            </a:r>
            <a:r>
              <a:rPr lang="en-GB" sz="2300" dirty="0">
                <a:latin typeface="Arial" panose="020B0604020202020204" pitchFamily="34" charset="0"/>
                <a:cs typeface="Arial" panose="020B0604020202020204" pitchFamily="34" charset="0"/>
              </a:rPr>
              <a:t>You considered the rights you have online.</a:t>
            </a:r>
          </a:p>
          <a:p>
            <a:pPr marL="457200" lvl="0" indent="-457200">
              <a:buAutoNum type="arabicPeriod"/>
            </a:pPr>
            <a:endParaRPr lang="en-US"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Rules: </a:t>
            </a:r>
            <a:r>
              <a:rPr lang="en-GB" sz="2300" dirty="0">
                <a:latin typeface="Arial" panose="020B0604020202020204" pitchFamily="34" charset="0"/>
                <a:cs typeface="Arial" panose="020B0604020202020204" pitchFamily="34" charset="0"/>
              </a:rPr>
              <a:t>You learned about the new rules that exist in Ireland to regulate online platforms, and the role of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 Ireland’s media regulator.</a:t>
            </a:r>
          </a:p>
          <a:p>
            <a:pPr marL="457200" indent="-457200">
              <a:buAutoNum type="arabicPeriod"/>
            </a:pPr>
            <a:endParaRPr lang="en-GB"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Reporting:</a:t>
            </a:r>
            <a:r>
              <a:rPr lang="en-GB" sz="2300" dirty="0">
                <a:latin typeface="Arial" panose="020B0604020202020204" pitchFamily="34" charset="0"/>
                <a:cs typeface="Arial" panose="020B0604020202020204" pitchFamily="34" charset="0"/>
              </a:rPr>
              <a:t> You practiced how to report illegal and harmful content and discussed scenarios in relation to reporting illegal content to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5837" y="1483968"/>
            <a:ext cx="3370996" cy="5383663"/>
          </a:xfrm>
          <a:prstGeom prst="rect">
            <a:avLst/>
          </a:prstGeom>
        </p:spPr>
      </p:pic>
      <p:pic>
        <p:nvPicPr>
          <p:cNvPr id="5" name="Picture 4" descr="A white and black question mark&#10;&#10;Description automatically generated">
            <a:extLst>
              <a:ext uri="{FF2B5EF4-FFF2-40B4-BE49-F238E27FC236}">
                <a16:creationId xmlns:a16="http://schemas.microsoft.com/office/drawing/2014/main" id="{B5D32003-D380-7B74-7F00-9A018655C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10406"/>
            <a:ext cx="3495091" cy="3015079"/>
          </a:xfrm>
          <a:prstGeom prst="rect">
            <a:avLst/>
          </a:prstGeom>
        </p:spPr>
      </p:pic>
      <p:pic>
        <p:nvPicPr>
          <p:cNvPr id="7" name="Picture 6" descr="Full frame shot of blank white paper">
            <a:extLst>
              <a:ext uri="{FF2B5EF4-FFF2-40B4-BE49-F238E27FC236}">
                <a16:creationId xmlns:a16="http://schemas.microsoft.com/office/drawing/2014/main" id="{70223F05-150B-6CAE-22C5-31C00BE2CBA5}"/>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34377" y="5891373"/>
            <a:ext cx="2186296" cy="88363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72604AF3-346D-D75C-537B-1A9958798C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730" y="6112332"/>
            <a:ext cx="1705819" cy="471426"/>
          </a:xfrm>
          <a:prstGeom prst="rect">
            <a:avLst/>
          </a:prstGeom>
        </p:spPr>
      </p:pic>
    </p:spTree>
    <p:extLst>
      <p:ext uri="{BB962C8B-B14F-4D97-AF65-F5344CB8AC3E}">
        <p14:creationId xmlns:p14="http://schemas.microsoft.com/office/powerpoint/2010/main" val="370745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092381" y="2078987"/>
            <a:ext cx="10070925" cy="4370427"/>
          </a:xfrm>
          <a:prstGeom prst="rect">
            <a:avLst/>
          </a:prstGeom>
          <a:noFill/>
        </p:spPr>
        <p:txBody>
          <a:bodyPr wrap="square" rtlCol="0">
            <a:spAutoFit/>
          </a:bodyPr>
          <a:lstStyle/>
          <a:p>
            <a:pPr marL="457200" indent="-457200">
              <a:buAutoNum type="arabicPeriod"/>
            </a:pPr>
            <a:r>
              <a:rPr lang="en-GB" sz="2000">
                <a:latin typeface="Arial" panose="020B0604020202020204" pitchFamily="34" charset="0"/>
                <a:cs typeface="Arial" panose="020B0604020202020204" pitchFamily="34" charset="0"/>
              </a:rPr>
              <a:t>In the past, it may have felt like there were no rules or laws on the internet. Now, there are new rules that protect your rights online and make platforms more accountable. </a:t>
            </a:r>
          </a:p>
          <a:p>
            <a:pPr marL="457200" indent="-457200">
              <a:buAutoNum type="arabicPeriod"/>
            </a:pPr>
            <a:endParaRPr lang="en-GB" sz="2000">
              <a:latin typeface="Arial" panose="020B0604020202020204" pitchFamily="34" charset="0"/>
              <a:cs typeface="Arial" panose="020B0604020202020204" pitchFamily="34" charset="0"/>
            </a:endParaRPr>
          </a:p>
          <a:p>
            <a:pPr marL="457200" indent="-457200">
              <a:buAutoNum type="arabicPeriod"/>
            </a:pPr>
            <a:r>
              <a:rPr lang="en-GB" sz="2000">
                <a:latin typeface="Arial" panose="020B0604020202020204" pitchFamily="34" charset="0"/>
                <a:cs typeface="Arial" panose="020B0604020202020204" pitchFamily="34" charset="0"/>
              </a:rPr>
              <a:t>Always report to the platform first if you see harmful or illegal content online.</a:t>
            </a:r>
          </a:p>
          <a:p>
            <a:pPr marL="457200" indent="-457200">
              <a:buAutoNum type="arabicPeriod"/>
            </a:pPr>
            <a:endParaRPr lang="en-GB" sz="2000">
              <a:latin typeface="Arial" panose="020B0604020202020204" pitchFamily="34" charset="0"/>
              <a:cs typeface="Arial" panose="020B0604020202020204" pitchFamily="34" charset="0"/>
            </a:endParaRPr>
          </a:p>
          <a:p>
            <a:pPr marL="457200" indent="-457200">
              <a:buAutoNum type="arabicPeriod"/>
            </a:pPr>
            <a:r>
              <a:rPr lang="en-GB" sz="2000">
                <a:latin typeface="Arial" panose="020B0604020202020204" pitchFamily="34" charset="0"/>
                <a:cs typeface="Arial" panose="020B0604020202020204" pitchFamily="34" charset="0"/>
              </a:rPr>
              <a:t>If you are unsure about/need help reporting, please get in touch with the Advice Centre at </a:t>
            </a:r>
            <a:r>
              <a:rPr lang="en-GB" sz="2000" err="1">
                <a:latin typeface="Arial" panose="020B0604020202020204" pitchFamily="34" charset="0"/>
                <a:cs typeface="Arial" panose="020B0604020202020204" pitchFamily="34" charset="0"/>
              </a:rPr>
              <a:t>Coimisiún</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na</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Meán</a:t>
            </a:r>
            <a:r>
              <a:rPr lang="en-GB" sz="2000">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hlinkClick r:id="rId6"/>
              </a:rPr>
              <a:t>usersupport@cnam.ie  </a:t>
            </a:r>
            <a:r>
              <a:rPr lang="en-GB" sz="2000">
                <a:latin typeface="Arial" panose="020B0604020202020204" pitchFamily="34" charset="0"/>
                <a:cs typeface="Arial" panose="020B0604020202020204" pitchFamily="34" charset="0"/>
              </a:rPr>
              <a:t> </a:t>
            </a:r>
          </a:p>
          <a:p>
            <a:pPr lvl="1"/>
            <a:endParaRPr lang="en-GB" sz="2000">
              <a:highlight>
                <a:srgbClr val="FFFF00"/>
              </a:highlight>
              <a:latin typeface="Arial" panose="020B0604020202020204" pitchFamily="34" charset="0"/>
              <a:cs typeface="Arial" panose="020B0604020202020204" pitchFamily="34" charset="0"/>
            </a:endParaRPr>
          </a:p>
          <a:p>
            <a:pPr marL="457200" indent="-457200">
              <a:buAutoNum type="arabicPeriod"/>
            </a:pPr>
            <a:r>
              <a:rPr lang="en-GB" sz="2000" err="1">
                <a:latin typeface="Arial" panose="020B0604020202020204" pitchFamily="34" charset="0"/>
                <a:cs typeface="Arial" panose="020B0604020202020204" pitchFamily="34" charset="0"/>
              </a:rPr>
              <a:t>Coimisiún</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na</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Meán</a:t>
            </a:r>
            <a:r>
              <a:rPr lang="en-GB" sz="2000">
                <a:latin typeface="Arial" panose="020B0604020202020204" pitchFamily="34" charset="0"/>
                <a:cs typeface="Arial" panose="020B0604020202020204" pitchFamily="34" charset="0"/>
              </a:rPr>
              <a:t> does not have the power to immediately remove content online, or force online platforms to remove said content. Its role is to make sure that online platforms’ content moderation and reporting systems are working effectively in compliance with the law.</a:t>
            </a:r>
          </a:p>
          <a:p>
            <a:endParaRPr lang="en-IE">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0836" y="-1248664"/>
            <a:ext cx="749206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3689175" y="504535"/>
            <a:ext cx="4592711"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Main Takeaways</a:t>
            </a:r>
            <a:endParaRPr lang="en-IE" sz="4000" b="1"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3CDD6EC5-FE36-27BC-D7E4-6548B9FEBE0D}"/>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972605" y="440103"/>
            <a:ext cx="1832688" cy="68384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257287C2-BA34-99F1-BBE3-8EE09A85F1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2446" y="604587"/>
            <a:ext cx="1413006" cy="390503"/>
          </a:xfrm>
          <a:prstGeom prst="rect">
            <a:avLst/>
          </a:prstGeom>
        </p:spPr>
      </p:pic>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160" y="1787216"/>
            <a:ext cx="10180109" cy="3169683"/>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972588" y="2680438"/>
            <a:ext cx="8246824"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Reflection: </a:t>
            </a:r>
            <a:r>
              <a:rPr lang="en-GB" sz="3200" dirty="0">
                <a:latin typeface="Arial" panose="020B0604020202020204" pitchFamily="34" charset="0"/>
                <a:cs typeface="Arial" panose="020B0604020202020204" pitchFamily="34" charset="0"/>
              </a:rPr>
              <a:t>Something new I have learned is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126280" y="-1615013"/>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179835" y="716341"/>
            <a:ext cx="3910263" cy="1200329"/>
          </a:xfrm>
          <a:prstGeom prst="rect">
            <a:avLst/>
          </a:prstGeom>
          <a:noFill/>
        </p:spPr>
        <p:txBody>
          <a:bodyPr wrap="square" rtlCol="0">
            <a:spAutoFit/>
          </a:bodyPr>
          <a:lstStyle/>
          <a:p>
            <a:pPr algn="ctr"/>
            <a:r>
              <a:rPr lang="en-IE" sz="3600" b="1" dirty="0">
                <a:latin typeface="Arial" panose="020B0604020202020204" pitchFamily="34" charset="0"/>
                <a:cs typeface="Arial" panose="020B0604020202020204" pitchFamily="34" charset="0"/>
              </a:rPr>
              <a:t>Reflection and Action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3726918" y="4624668"/>
            <a:ext cx="7778146"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E43A3B25-289B-94B6-7D69-9C4059883764}"/>
              </a:ext>
            </a:extLst>
          </p:cNvPr>
          <p:cNvSpPr txBox="1"/>
          <p:nvPr/>
        </p:nvSpPr>
        <p:spPr>
          <a:xfrm>
            <a:off x="3888476" y="4858119"/>
            <a:ext cx="7385261"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Action: </a:t>
            </a:r>
            <a:r>
              <a:rPr lang="en-GB" sz="3200" dirty="0">
                <a:solidFill>
                  <a:schemeClr val="bg1"/>
                </a:solidFill>
                <a:latin typeface="Arial" panose="020B0604020202020204" pitchFamily="34" charset="0"/>
                <a:cs typeface="Arial" panose="020B0604020202020204" pitchFamily="34" charset="0"/>
              </a:rPr>
              <a:t>One thing I will do differently </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is …</a:t>
            </a:r>
          </a:p>
        </p:txBody>
      </p:sp>
      <p:pic>
        <p:nvPicPr>
          <p:cNvPr id="10" name="Picture 9" descr="Full frame shot of blank white paper">
            <a:extLst>
              <a:ext uri="{FF2B5EF4-FFF2-40B4-BE49-F238E27FC236}">
                <a16:creationId xmlns:a16="http://schemas.microsoft.com/office/drawing/2014/main" id="{5A5336AA-D35D-8DE8-C3A6-65EAB675C132}"/>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385846" y="399126"/>
            <a:ext cx="2389173" cy="89149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phic 10">
            <a:extLst>
              <a:ext uri="{FF2B5EF4-FFF2-40B4-BE49-F238E27FC236}">
                <a16:creationId xmlns:a16="http://schemas.microsoft.com/office/drawing/2014/main" id="{27F95231-0DC7-E828-023F-95F6B9155F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4004" y="608033"/>
            <a:ext cx="1830991" cy="506019"/>
          </a:xfrm>
          <a:prstGeom prst="rect">
            <a:avLst/>
          </a:prstGeom>
        </p:spPr>
      </p:pic>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745301"/>
            <a:ext cx="7682564" cy="1384995"/>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Your Rights Online</a:t>
            </a:r>
          </a:p>
          <a:p>
            <a:endParaRPr lang="en-IE" sz="2400" b="1" dirty="0">
              <a:latin typeface="Arial" panose="020B0604020202020204" pitchFamily="34" charset="0"/>
              <a:cs typeface="Arial" panose="020B0604020202020204" pitchFamily="34" charset="0"/>
            </a:endParaRPr>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4956"/>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94" y="223079"/>
            <a:ext cx="13062132" cy="6374479"/>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610" y="2483183"/>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1737505" y="1834405"/>
            <a:ext cx="9095586" cy="289310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Click </a:t>
            </a:r>
            <a:r>
              <a:rPr lang="en-GB" sz="5400" b="1" dirty="0">
                <a:latin typeface="Arial" panose="020B0604020202020204" pitchFamily="34" charset="0"/>
                <a:cs typeface="Arial" panose="020B0604020202020204" pitchFamily="34" charset="0"/>
                <a:hlinkClick r:id="rId8"/>
              </a:rPr>
              <a:t>here</a:t>
            </a:r>
            <a:r>
              <a:rPr lang="en-GB" sz="5400" b="1" dirty="0">
                <a:latin typeface="Arial" panose="020B0604020202020204" pitchFamily="34" charset="0"/>
                <a:cs typeface="Arial" panose="020B0604020202020204" pitchFamily="34" charset="0"/>
              </a:rPr>
              <a:t> to do a quick student survey</a:t>
            </a:r>
          </a:p>
          <a:p>
            <a:pPr algn="ctr"/>
            <a:r>
              <a:rPr lang="en-GB" sz="5400" b="1" dirty="0">
                <a:latin typeface="Arial" panose="020B0604020202020204" pitchFamily="34" charset="0"/>
                <a:cs typeface="Arial" panose="020B0604020202020204" pitchFamily="34" charset="0"/>
              </a:rPr>
              <a:t>Thank you! </a:t>
            </a:r>
          </a:p>
          <a:p>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90182" y="5374901"/>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519" y="-1432230"/>
            <a:ext cx="8657097" cy="4869617"/>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51" y="41603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922431" y="628111"/>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323066" y="-1337458"/>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191165" y="1494753"/>
            <a:ext cx="4965033"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361749" y="1595181"/>
            <a:ext cx="5149516" cy="630942"/>
          </a:xfrm>
          <a:prstGeom prst="rect">
            <a:avLst/>
          </a:prstGeom>
          <a:noFill/>
        </p:spPr>
        <p:txBody>
          <a:bodyPr wrap="square" rtlCol="0">
            <a:spAutoFit/>
          </a:bodyPr>
          <a:lstStyle/>
          <a:p>
            <a:r>
              <a:rPr lang="en-GB" sz="3500" b="1" dirty="0">
                <a:latin typeface="Arial" panose="020B0604020202020204" pitchFamily="34" charset="0"/>
                <a:cs typeface="Arial" panose="020B0604020202020204" pitchFamily="34" charset="0"/>
              </a:rPr>
              <a:t>Knowing your rights</a:t>
            </a:r>
            <a:endParaRPr lang="en-IE" sz="35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448691" y="884392"/>
            <a:ext cx="4010927"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PAIR ACTIVITY</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407376" y="3289726"/>
            <a:ext cx="7356324" cy="296097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61292" y="3299024"/>
            <a:ext cx="6881396" cy="2831544"/>
          </a:xfrm>
          <a:prstGeom prst="rect">
            <a:avLst/>
          </a:prstGeom>
          <a:noFill/>
        </p:spPr>
        <p:txBody>
          <a:bodyPr wrap="square" rtlCol="0">
            <a:spAutoFit/>
          </a:bodyPr>
          <a:lstStyle/>
          <a:p>
            <a:pPr marL="457200" indent="-457200">
              <a:buAutoNum type="arabicPeriod"/>
            </a:pPr>
            <a:endParaRPr lang="en-US" sz="2000">
              <a:latin typeface="Arial" panose="020B0604020202020204" pitchFamily="34" charset="0"/>
              <a:cs typeface="Arial" panose="020B0604020202020204" pitchFamily="34" charset="0"/>
            </a:endParaRPr>
          </a:p>
          <a:p>
            <a:pPr marL="0" indent="0">
              <a:buNone/>
            </a:pPr>
            <a:r>
              <a:rPr lang="en-GB" sz="2800" b="1">
                <a:latin typeface="Arial" panose="020B0604020202020204" pitchFamily="34" charset="0"/>
                <a:cs typeface="Arial" panose="020B0604020202020204" pitchFamily="34" charset="0"/>
              </a:rPr>
              <a:t>In pairs, in 60 seconds …</a:t>
            </a:r>
          </a:p>
          <a:p>
            <a:pPr marL="0" indent="0">
              <a:buNone/>
            </a:pPr>
            <a:endParaRPr lang="en-GB" sz="2800" b="1">
              <a:latin typeface="Arial" panose="020B0604020202020204" pitchFamily="34" charset="0"/>
              <a:cs typeface="Arial" panose="020B0604020202020204" pitchFamily="34" charset="0"/>
            </a:endParaRPr>
          </a:p>
          <a:p>
            <a:pPr marL="514350" lvl="0" indent="-514350">
              <a:buAutoNum type="arabicPeriod"/>
            </a:pPr>
            <a:r>
              <a:rPr lang="en-GB" sz="2800">
                <a:latin typeface="Arial" panose="020B0604020202020204" pitchFamily="34" charset="0"/>
                <a:cs typeface="Arial" panose="020B0604020202020204" pitchFamily="34" charset="0"/>
              </a:rPr>
              <a:t>Write down 3 rights you have</a:t>
            </a:r>
          </a:p>
          <a:p>
            <a:pPr marL="514350" indent="-514350">
              <a:buAutoNum type="arabicPeriod"/>
            </a:pPr>
            <a:r>
              <a:rPr lang="en-GB" sz="2800">
                <a:latin typeface="Arial" panose="020B0604020202020204" pitchFamily="34" charset="0"/>
                <a:cs typeface="Arial" panose="020B0604020202020204" pitchFamily="34" charset="0"/>
              </a:rPr>
              <a:t>Write down 3 rights you have in the online space.</a:t>
            </a:r>
          </a:p>
          <a:p>
            <a:endParaRPr lang="en-IE">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1075831" y="3308206"/>
            <a:ext cx="2319476" cy="2105066"/>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You will need: </a:t>
            </a:r>
          </a:p>
          <a:p>
            <a:pPr algn="ctr"/>
            <a:r>
              <a:rPr lang="en-GB" sz="2400" dirty="0">
                <a:solidFill>
                  <a:schemeClr val="tx1"/>
                </a:solidFill>
                <a:latin typeface="Arial" panose="020B0604020202020204" pitchFamily="34" charset="0"/>
                <a:cs typeface="Arial" panose="020B0604020202020204" pitchFamily="34" charset="0"/>
              </a:rPr>
              <a:t>Paper, pen, a partner</a:t>
            </a:r>
            <a:endParaRPr lang="en-IE" sz="2400" dirty="0">
              <a:solidFill>
                <a:schemeClr val="tx1"/>
              </a:solidFill>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403766" y="1921519"/>
            <a:ext cx="2703684" cy="2703684"/>
          </a:xfrm>
          <a:prstGeom prst="rect">
            <a:avLst/>
          </a:prstGeom>
        </p:spPr>
      </p:pic>
      <p:pic>
        <p:nvPicPr>
          <p:cNvPr id="2" name="Picture 1" descr="Full frame shot of blank white paper">
            <a:extLst>
              <a:ext uri="{FF2B5EF4-FFF2-40B4-BE49-F238E27FC236}">
                <a16:creationId xmlns:a16="http://schemas.microsoft.com/office/drawing/2014/main" id="{FE2F8B51-51EB-E788-9DE9-8A15E7F5FC36}"/>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272716" y="5809258"/>
            <a:ext cx="1865588" cy="83758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phic 2">
            <a:extLst>
              <a:ext uri="{FF2B5EF4-FFF2-40B4-BE49-F238E27FC236}">
                <a16:creationId xmlns:a16="http://schemas.microsoft.com/office/drawing/2014/main" id="{0BB5FF30-BA26-6FB1-2177-43C5C8ADBD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312" y="6013262"/>
            <a:ext cx="1554397" cy="429579"/>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6177" y="1569838"/>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9" y="1718911"/>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en-US" sz="1800">
                <a:latin typeface="Arial" panose="020B0604020202020204" pitchFamily="34" charset="0"/>
                <a:cs typeface="Arial" panose="020B0604020202020204" pitchFamily="34" charset="0"/>
              </a:rPr>
              <a:t>Under the UN Convention on the Rights of the Child, children and young people under 18 have a range of different rights, including: </a:t>
            </a:r>
            <a:endParaRPr lang="en-IE" sz="18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8204F31-F7F4-65B0-5CF0-18F4CFD59A4B}"/>
              </a:ext>
            </a:extLst>
          </p:cNvPr>
          <p:cNvSpPr txBox="1"/>
          <p:nvPr/>
        </p:nvSpPr>
        <p:spPr>
          <a:xfrm>
            <a:off x="899674" y="2730647"/>
            <a:ext cx="5346032" cy="3816429"/>
          </a:xfrm>
          <a:prstGeom prst="rect">
            <a:avLst/>
          </a:prstGeom>
          <a:noFill/>
        </p:spPr>
        <p:txBody>
          <a:bodyPr wrap="square" rtlCol="0">
            <a:spAutoFit/>
          </a:bodyPr>
          <a:lstStyle/>
          <a:p>
            <a:pPr marL="285750" indent="-285750">
              <a:buFont typeface=""/>
              <a:buChar char="•"/>
            </a:pPr>
            <a:r>
              <a:rPr lang="en-US" sz="2200">
                <a:latin typeface="Arial" panose="020B0604020202020204" pitchFamily="34" charset="0"/>
                <a:cs typeface="Arial" panose="020B0604020202020204" pitchFamily="34" charset="0"/>
              </a:rPr>
              <a:t>The right to education​</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healthcare​</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be protected from harm</a:t>
            </a:r>
          </a:p>
          <a:p>
            <a:r>
              <a:rPr lang="en-US" sz="2200">
                <a:latin typeface="Arial" panose="020B0604020202020204" pitchFamily="34" charset="0"/>
                <a:cs typeface="Arial" panose="020B0604020202020204" pitchFamily="34" charset="0"/>
              </a:rPr>
              <a:t>​</a:t>
            </a:r>
          </a:p>
          <a:p>
            <a:pPr marL="285750" indent="-285750">
              <a:buFont typeface=""/>
              <a:buChar char="•"/>
            </a:pPr>
            <a:r>
              <a:rPr lang="en-US" sz="2200">
                <a:latin typeface="Arial" panose="020B0604020202020204" pitchFamily="34" charset="0"/>
                <a:cs typeface="Arial" panose="020B0604020202020204" pitchFamily="34" charset="0"/>
              </a:rPr>
              <a:t>The right to freedom of expression</a:t>
            </a:r>
          </a:p>
          <a:p>
            <a:r>
              <a:rPr lang="en-US" sz="2200">
                <a:latin typeface="Arial" panose="020B0604020202020204" pitchFamily="34" charset="0"/>
                <a:cs typeface="Arial" panose="020B0604020202020204" pitchFamily="34" charset="0"/>
              </a:rPr>
              <a:t>​</a:t>
            </a:r>
          </a:p>
          <a:p>
            <a:pPr marL="285750" indent="-285750">
              <a:buFont typeface=""/>
              <a:buChar char="•"/>
            </a:pPr>
            <a:r>
              <a:rPr lang="en-US" sz="2200">
                <a:latin typeface="Arial" panose="020B0604020202020204" pitchFamily="34" charset="0"/>
                <a:cs typeface="Arial" panose="020B0604020202020204" pitchFamily="34" charset="0"/>
              </a:rPr>
              <a:t>The right to information​</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join groups </a:t>
            </a:r>
            <a:endParaRPr lang="en-IE" sz="220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361154" y="3632321"/>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Children and young people also have rights </a:t>
            </a:r>
            <a:r>
              <a:rPr lang="en-US" sz="1800" b="1">
                <a:latin typeface="Arial" panose="020B0604020202020204" pitchFamily="34" charset="0"/>
                <a:cs typeface="Arial" panose="020B0604020202020204" pitchFamily="34" charset="0"/>
              </a:rPr>
              <a:t>online</a:t>
            </a:r>
            <a:r>
              <a:rPr lang="en-US" sz="1800">
                <a:latin typeface="Arial" panose="020B0604020202020204" pitchFamily="34" charset="0"/>
                <a:cs typeface="Arial" panose="020B0604020202020204" pitchFamily="34" charset="0"/>
              </a:rPr>
              <a:t>, including:</a:t>
            </a:r>
            <a:endParaRPr lang="en-IE">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8" y="-1147692"/>
            <a:ext cx="10809333" cy="4277678"/>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72451" y="3894346"/>
            <a:ext cx="5000395" cy="2246769"/>
          </a:xfrm>
          <a:prstGeom prst="rect">
            <a:avLst/>
          </a:prstGeom>
          <a:noFill/>
        </p:spPr>
        <p:txBody>
          <a:bodyPr wrap="square" rtlCol="0">
            <a:spAutoFit/>
          </a:bodyPr>
          <a:lstStyle/>
          <a:p>
            <a:pPr marL="285750" indent="-285750">
              <a:buFont typeface=""/>
              <a:buChar char="•"/>
            </a:pPr>
            <a:r>
              <a:rPr lang="en-US" sz="2000" dirty="0">
                <a:latin typeface="Arial" panose="020B0604020202020204" pitchFamily="34" charset="0"/>
                <a:cs typeface="Arial" panose="020B0604020202020204" pitchFamily="34" charset="0"/>
              </a:rPr>
              <a:t>The right to privacy</a:t>
            </a:r>
          </a:p>
          <a:p>
            <a:endParaRPr lang="en-US" sz="2000" dirty="0">
              <a:latin typeface="Arial" panose="020B0604020202020204" pitchFamily="34" charset="0"/>
              <a:cs typeface="Arial" panose="020B0604020202020204" pitchFamily="34" charset="0"/>
            </a:endParaRPr>
          </a:p>
          <a:p>
            <a:pPr marL="285750" indent="-285750">
              <a:buFont typeface=""/>
              <a:buChar char="•"/>
            </a:pPr>
            <a:r>
              <a:rPr lang="en-US" sz="2000" dirty="0">
                <a:latin typeface="Arial" panose="020B0604020202020204" pitchFamily="34" charset="0"/>
                <a:cs typeface="Arial" panose="020B0604020202020204" pitchFamily="34" charset="0"/>
              </a:rPr>
              <a:t>The right to participate ​</a:t>
            </a:r>
          </a:p>
          <a:p>
            <a:endParaRPr lang="en-US" sz="2000" dirty="0">
              <a:latin typeface="Arial" panose="020B0604020202020204" pitchFamily="34" charset="0"/>
              <a:cs typeface="Arial" panose="020B0604020202020204" pitchFamily="34" charset="0"/>
            </a:endParaRPr>
          </a:p>
          <a:p>
            <a:pPr marL="285750" indent="-285750">
              <a:buFont typeface=""/>
              <a:buChar char="•"/>
            </a:pPr>
            <a:r>
              <a:rPr lang="en-US" sz="2000" dirty="0">
                <a:latin typeface="Arial" panose="020B0604020202020204" pitchFamily="34" charset="0"/>
                <a:cs typeface="Arial" panose="020B0604020202020204" pitchFamily="34" charset="0"/>
              </a:rPr>
              <a:t>The right to freedom of expression</a:t>
            </a:r>
          </a:p>
          <a:p>
            <a:r>
              <a:rPr lang="en-US" sz="2000" dirty="0">
                <a:latin typeface="Arial" panose="020B0604020202020204" pitchFamily="34" charset="0"/>
                <a:cs typeface="Arial" panose="020B0604020202020204" pitchFamily="34" charset="0"/>
              </a:rPr>
              <a:t> ​</a:t>
            </a:r>
          </a:p>
          <a:p>
            <a:pPr marL="285750" indent="-285750">
              <a:buFont typeface=""/>
              <a:buChar char="•"/>
            </a:pPr>
            <a:r>
              <a:rPr lang="en-US" sz="2000" dirty="0">
                <a:latin typeface="Arial" panose="020B0604020202020204" pitchFamily="34" charset="0"/>
                <a:cs typeface="Arial" panose="020B0604020202020204" pitchFamily="34" charset="0"/>
              </a:rPr>
              <a:t>The right to be protected from harm</a:t>
            </a:r>
          </a:p>
        </p:txBody>
      </p:sp>
      <p:sp>
        <p:nvSpPr>
          <p:cNvPr id="4" name="TextBox 3">
            <a:extLst>
              <a:ext uri="{FF2B5EF4-FFF2-40B4-BE49-F238E27FC236}">
                <a16:creationId xmlns:a16="http://schemas.microsoft.com/office/drawing/2014/main" id="{32FB1D20-B6FB-0EB9-6E9B-BAE0D97CC82C}"/>
              </a:ext>
            </a:extLst>
          </p:cNvPr>
          <p:cNvSpPr txBox="1"/>
          <p:nvPr/>
        </p:nvSpPr>
        <p:spPr>
          <a:xfrm>
            <a:off x="3572690" y="564450"/>
            <a:ext cx="6785811" cy="769441"/>
          </a:xfrm>
          <a:prstGeom prst="rect">
            <a:avLst/>
          </a:prstGeom>
          <a:noFill/>
        </p:spPr>
        <p:txBody>
          <a:bodyPr wrap="square" rtlCol="0">
            <a:spAutoFit/>
          </a:bodyPr>
          <a:lstStyle/>
          <a:p>
            <a:r>
              <a:rPr lang="en-US" sz="4400" b="1" dirty="0">
                <a:latin typeface="Arial" panose="020B0604020202020204" pitchFamily="34" charset="0"/>
                <a:ea typeface="+mj-lt"/>
                <a:cs typeface="Arial" panose="020B0604020202020204" pitchFamily="34" charset="0"/>
              </a:rPr>
              <a:t>Children’s rights </a:t>
            </a:r>
            <a:endParaRPr lang="en-IE" sz="4400" b="1"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pic>
        <p:nvPicPr>
          <p:cNvPr id="2" name="Picture 1" descr="Full frame shot of blank white paper">
            <a:extLst>
              <a:ext uri="{FF2B5EF4-FFF2-40B4-BE49-F238E27FC236}">
                <a16:creationId xmlns:a16="http://schemas.microsoft.com/office/drawing/2014/main" id="{6448D5C8-C958-D2F1-A7B5-0F2313E4F95B}"/>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183389" y="1250922"/>
            <a:ext cx="1757545" cy="78907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613DCC29-AEB1-A407-049B-AF7403666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1466" y="1437587"/>
            <a:ext cx="1504355" cy="415749"/>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6D7CBD2E-B9E4-4456-8B7F-066A338CAC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29" y="-1300628"/>
            <a:ext cx="9063512" cy="4637387"/>
          </a:xfrm>
          <a:prstGeom prst="rect">
            <a:avLst/>
          </a:prstGeom>
        </p:spPr>
      </p:pic>
      <p:sp>
        <p:nvSpPr>
          <p:cNvPr id="5" name="TextBox 4">
            <a:extLst>
              <a:ext uri="{FF2B5EF4-FFF2-40B4-BE49-F238E27FC236}">
                <a16:creationId xmlns:a16="http://schemas.microsoft.com/office/drawing/2014/main" id="{9B047DBE-D7BC-1AAC-D90D-39E5E5326DCC}"/>
              </a:ext>
            </a:extLst>
          </p:cNvPr>
          <p:cNvSpPr txBox="1"/>
          <p:nvPr/>
        </p:nvSpPr>
        <p:spPr>
          <a:xfrm>
            <a:off x="1299016" y="633344"/>
            <a:ext cx="5253074" cy="769441"/>
          </a:xfrm>
          <a:prstGeom prst="rect">
            <a:avLst/>
          </a:prstGeom>
          <a:noFill/>
        </p:spPr>
        <p:txBody>
          <a:bodyPr wrap="square" rtlCol="0">
            <a:spAutoFit/>
          </a:bodyPr>
          <a:lstStyle/>
          <a:p>
            <a:r>
              <a:rPr lang="en-IE" sz="4400" b="1" dirty="0">
                <a:latin typeface="Arial" panose="020B0604020202020204" pitchFamily="34" charset="0"/>
                <a:cs typeface="Arial" panose="020B0604020202020204" pitchFamily="34" charset="0"/>
              </a:rPr>
              <a:t>Your rights online</a:t>
            </a:r>
          </a:p>
        </p:txBody>
      </p:sp>
      <p:pic>
        <p:nvPicPr>
          <p:cNvPr id="7" name="Online Media 6" title="Coimisiún na Meán - Your Rights Online">
            <a:hlinkClick r:id="" action="ppaction://media"/>
            <a:extLst>
              <a:ext uri="{FF2B5EF4-FFF2-40B4-BE49-F238E27FC236}">
                <a16:creationId xmlns:a16="http://schemas.microsoft.com/office/drawing/2014/main" id="{6BA0FE2E-C103-182B-513C-6C7691A4F475}"/>
              </a:ext>
            </a:extLst>
          </p:cNvPr>
          <p:cNvPicPr>
            <a:picLocks noRot="1" noChangeAspect="1"/>
          </p:cNvPicPr>
          <p:nvPr>
            <a:videoFile r:link="rId1"/>
          </p:nvPr>
        </p:nvPicPr>
        <p:blipFill>
          <a:blip r:embed="rId7"/>
          <a:stretch>
            <a:fillRect/>
          </a:stretch>
        </p:blipFill>
        <p:spPr>
          <a:xfrm>
            <a:off x="1832141" y="1796023"/>
            <a:ext cx="8225921" cy="4627080"/>
          </a:xfrm>
          <a:prstGeom prst="rect">
            <a:avLst/>
          </a:prstGeom>
        </p:spPr>
      </p:pic>
      <p:pic>
        <p:nvPicPr>
          <p:cNvPr id="2" name="Picture 1" descr="Full frame shot of blank white paper">
            <a:extLst>
              <a:ext uri="{FF2B5EF4-FFF2-40B4-BE49-F238E27FC236}">
                <a16:creationId xmlns:a16="http://schemas.microsoft.com/office/drawing/2014/main" id="{BB70620B-9B6B-B6F7-7858-C8BDA15A2846}"/>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359859" y="5963454"/>
            <a:ext cx="1643735" cy="73798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7CDCE48F-1944-41CE-6EEF-E9A804EDCC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47137" y="6147322"/>
            <a:ext cx="1339701" cy="370245"/>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528637" y="458298"/>
            <a:ext cx="7134726" cy="707886"/>
          </a:xfrm>
          <a:prstGeom prst="rect">
            <a:avLst/>
          </a:prstGeom>
          <a:noFill/>
        </p:spPr>
        <p:txBody>
          <a:bodyPr wrap="square" rtlCol="0">
            <a:spAutoFit/>
          </a:bodyPr>
          <a:lstStyle/>
          <a:p>
            <a:pPr algn="ctr"/>
            <a:r>
              <a:rPr lang="en-US" sz="4000" b="1" dirty="0">
                <a:latin typeface="Arial" panose="020B0604020202020204" pitchFamily="34" charset="0"/>
                <a:ea typeface="+mj-lt"/>
                <a:cs typeface="Arial" panose="020B0604020202020204" pitchFamily="34" charset="0"/>
              </a:rPr>
              <a:t>Questions about the video </a:t>
            </a:r>
            <a:endParaRPr lang="en-IE" sz="40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805218" y="1473960"/>
            <a:ext cx="11081982" cy="4675209"/>
          </a:xfrm>
          <a:prstGeom prst="roundRect">
            <a:avLst>
              <a:gd name="adj" fmla="val 5014"/>
            </a:avLst>
          </a:prstGeom>
          <a:solidFill>
            <a:schemeClr val="accent2">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7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The video highlights potential online risks for young people, including bullying, nasty comments and toxic feeds. Is anything missing? What other risks do young people face online? </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According to the video, there are new rules* that help protect young people’s rights online. What rights are highlighted in the video?</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Under the ‘right to express yourself’, it says you need to be mindful about what you post or share online. Why does it say this? What responsibilities do we all have online?</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According to the video, if you don’t know how to report something online, what can you do?</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What do you think about these new rules and laws? Are they necessary?</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Apart from rules and laws, what else can be done to make the internet a better place?</a:t>
            </a:r>
          </a:p>
          <a:p>
            <a:pPr marL="342900" indent="-342900">
              <a:buAutoNum type="arabicPeriod" startAt="6"/>
            </a:pPr>
            <a:endParaRPr lang="en-GB" sz="1600" dirty="0">
              <a:solidFill>
                <a:schemeClr val="tx1"/>
              </a:solidFill>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342900" indent="-342900">
              <a:buAutoNum type="arabicPeriod" startAt="6"/>
            </a:pPr>
            <a:endParaRPr lang="en-GB" sz="1600" dirty="0">
              <a:solidFill>
                <a:schemeClr val="tx1"/>
              </a:solidFill>
              <a:latin typeface="Arial" panose="020B0604020202020204" pitchFamily="34" charset="0"/>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3384" y="-607205"/>
            <a:ext cx="5350573" cy="3009697"/>
          </a:xfrm>
          <a:prstGeom prst="rect">
            <a:avLst/>
          </a:prstGeom>
        </p:spPr>
      </p:pic>
      <p:sp>
        <p:nvSpPr>
          <p:cNvPr id="15" name="Rectangle: Rounded Corners 14">
            <a:extLst>
              <a:ext uri="{FF2B5EF4-FFF2-40B4-BE49-F238E27FC236}">
                <a16:creationId xmlns:a16="http://schemas.microsoft.com/office/drawing/2014/main" id="{9DD6B218-D6C7-7BCC-8743-75C297F14E40}"/>
              </a:ext>
            </a:extLst>
          </p:cNvPr>
          <p:cNvSpPr/>
          <p:nvPr/>
        </p:nvSpPr>
        <p:spPr>
          <a:xfrm>
            <a:off x="7551762" y="5835473"/>
            <a:ext cx="4411639" cy="615554"/>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4DED6DE0-6780-036A-A45E-51388B411F6B}"/>
              </a:ext>
            </a:extLst>
          </p:cNvPr>
          <p:cNvSpPr txBox="1"/>
          <p:nvPr/>
        </p:nvSpPr>
        <p:spPr>
          <a:xfrm>
            <a:off x="7640972" y="5992322"/>
            <a:ext cx="4640238" cy="615553"/>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 this context, rules are the same as laws. </a:t>
            </a:r>
          </a:p>
          <a:p>
            <a:endParaRPr lang="en-IE"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DC6CD651-186E-C33A-936D-F7537ABE68C3}"/>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97311" y="6037251"/>
            <a:ext cx="1523381" cy="68394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611D3063-1B47-936B-DB2D-A1A342B126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013" y="6199187"/>
            <a:ext cx="1302889" cy="360071"/>
          </a:xfrm>
          <a:prstGeom prst="rect">
            <a:avLst/>
          </a:prstGeom>
        </p:spPr>
      </p:pic>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673947"/>
            <a:ext cx="7682564" cy="1600438"/>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Rules online</a:t>
            </a:r>
          </a:p>
          <a:p>
            <a:endParaRPr lang="en-IE" dirty="0"/>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33362" y="5380645"/>
            <a:ext cx="2339538" cy="105037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740744" y="3875305"/>
            <a:ext cx="4229898" cy="714032"/>
          </a:xfrm>
          <a:prstGeom prst="roundRect">
            <a:avLst/>
          </a:prstGeom>
          <a:solidFill>
            <a:schemeClr val="accent5">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02774" y="1450207"/>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62272" y="1554398"/>
            <a:ext cx="11011428" cy="139967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740744" y="1570435"/>
            <a:ext cx="10761504" cy="13695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Arial" panose="020B0604020202020204" pitchFamily="34" charset="0"/>
                <a:cs typeface="Arial" panose="020B0604020202020204" pitchFamily="34" charset="0"/>
              </a:rPr>
              <a:t>Ireland’s Online Safety Framework is currently made up of three laws, which are targeted at online platforms. The aim of this framework is to reduce the risk of young people (and the public in general) seeing illegal or harmful content online. </a:t>
            </a:r>
            <a:endParaRPr lang="en-US"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By law, online platforms must now have good reporting functions, better parental controls, and more transparency over how they use algorithms.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257292" y="4092155"/>
            <a:ext cx="3831115" cy="313932"/>
          </a:xfrm>
          <a:prstGeom prst="rect">
            <a:avLst/>
          </a:prstGeom>
          <a:noFill/>
        </p:spPr>
        <p:txBody>
          <a:bodyPr wrap="square" rtlCol="0">
            <a:spAutoFit/>
          </a:bodyPr>
          <a:lstStyle/>
          <a:p>
            <a:pPr>
              <a:lnSpc>
                <a:spcPct val="90000"/>
              </a:lnSpc>
              <a:spcBef>
                <a:spcPts val="1000"/>
              </a:spcBef>
            </a:pPr>
            <a:r>
              <a:rPr lang="en-GB" sz="1600" b="1" dirty="0">
                <a:latin typeface="Arial" panose="020B0604020202020204" pitchFamily="34" charset="0"/>
                <a:cs typeface="Arial" panose="020B0604020202020204" pitchFamily="34" charset="0"/>
              </a:rPr>
              <a:t>The EU Digital Services Act (DSA)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788770" y="4302168"/>
            <a:ext cx="6079502" cy="1369466"/>
          </a:xfrm>
          <a:prstGeom prst="roundRect">
            <a:avLst/>
          </a:prstGeom>
          <a:solidFill>
            <a:schemeClr val="accent3">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556480" y="2966437"/>
            <a:ext cx="7079040" cy="590931"/>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8D4A15C6-7F7B-005D-C5DA-71719CFCEAED}"/>
              </a:ext>
            </a:extLst>
          </p:cNvPr>
          <p:cNvSpPr txBox="1"/>
          <p:nvPr/>
        </p:nvSpPr>
        <p:spPr>
          <a:xfrm>
            <a:off x="3241181" y="3034629"/>
            <a:ext cx="6754186" cy="369332"/>
          </a:xfrm>
          <a:prstGeom prst="rect">
            <a:avLst/>
          </a:prstGeom>
          <a:noFill/>
        </p:spPr>
        <p:txBody>
          <a:bodyPr wrap="square" rtlCol="0">
            <a:spAutoFit/>
          </a:bodyPr>
          <a:lstStyle/>
          <a:p>
            <a:pPr marL="0" indent="0">
              <a:buNone/>
            </a:pPr>
            <a:r>
              <a:rPr lang="en-GB" sz="1800" b="1" dirty="0">
                <a:solidFill>
                  <a:schemeClr val="bg1">
                    <a:lumMod val="95000"/>
                  </a:schemeClr>
                </a:solidFill>
                <a:latin typeface="Arial" panose="020B0604020202020204" pitchFamily="34" charset="0"/>
                <a:cs typeface="Arial" panose="020B0604020202020204" pitchFamily="34" charset="0"/>
              </a:rPr>
              <a:t>The Online Safety Framework is made up of three laws:</a:t>
            </a:r>
            <a:endParaRPr lang="en-GB" sz="1800" dirty="0">
              <a:solidFill>
                <a:schemeClr val="bg1">
                  <a:lumMod val="95000"/>
                </a:schemeClr>
              </a:solidFill>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4" y="-643660"/>
            <a:ext cx="1084620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397544" y="4435982"/>
            <a:ext cx="5434724" cy="1442446"/>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Online Safety and Media Regulation Act </a:t>
            </a:r>
          </a:p>
          <a:p>
            <a:pPr>
              <a:lnSpc>
                <a:spcPct val="90000"/>
              </a:lnSpc>
              <a:spcBef>
                <a:spcPts val="1000"/>
              </a:spcBef>
            </a:pPr>
            <a:r>
              <a:rPr lang="en-GB" sz="1600" dirty="0">
                <a:latin typeface="Arial" panose="020B0604020202020204" pitchFamily="34" charset="0"/>
                <a:cs typeface="Arial" panose="020B0604020202020204" pitchFamily="34" charset="0"/>
              </a:rPr>
              <a:t>The </a:t>
            </a:r>
            <a:r>
              <a:rPr lang="en-GB" sz="1600" b="1" dirty="0">
                <a:latin typeface="Arial" panose="020B0604020202020204" pitchFamily="34" charset="0"/>
                <a:cs typeface="Arial" panose="020B0604020202020204" pitchFamily="34" charset="0"/>
              </a:rPr>
              <a:t>Online Safety Code</a:t>
            </a:r>
            <a:r>
              <a:rPr lang="en-GB" sz="1600" dirty="0">
                <a:latin typeface="Arial" panose="020B0604020202020204" pitchFamily="34" charset="0"/>
                <a:cs typeface="Arial" panose="020B0604020202020204" pitchFamily="34" charset="0"/>
              </a:rPr>
              <a:t>, which specifically applies to video-sharing platforms, will come into effect later this year.</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462272" y="552371"/>
            <a:ext cx="10809332" cy="584775"/>
          </a:xfrm>
          <a:prstGeom prst="rect">
            <a:avLst/>
          </a:prstGeom>
          <a:noFill/>
        </p:spPr>
        <p:txBody>
          <a:bodyPr wrap="square" rtlCol="0">
            <a:spAutoFit/>
          </a:bodyPr>
          <a:lstStyle/>
          <a:p>
            <a:pPr algn="ctr"/>
            <a:r>
              <a:rPr lang="en-US" sz="3200" b="1" dirty="0">
                <a:latin typeface="Arial" panose="020B0604020202020204" pitchFamily="34" charset="0"/>
                <a:ea typeface="+mj-lt"/>
                <a:cs typeface="Arial" panose="020B0604020202020204" pitchFamily="34" charset="0"/>
              </a:rPr>
              <a:t>The Online Safety Framework </a:t>
            </a:r>
            <a:endParaRPr lang="en-IE" sz="32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62272" y="4984451"/>
            <a:ext cx="4902387" cy="798788"/>
          </a:xfrm>
          <a:prstGeom prst="roundRect">
            <a:avLst/>
          </a:prstGeom>
          <a:solidFill>
            <a:schemeClr val="accent4">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1251473" y="5100941"/>
            <a:ext cx="4415902" cy="590931"/>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Terrorist Content Online Regulation (TCOR) </a:t>
            </a:r>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592109" y="5973616"/>
            <a:ext cx="14162049" cy="788233"/>
          </a:xfrm>
          <a:prstGeom prst="roundRect">
            <a:avLst/>
          </a:prstGeom>
          <a:solidFill>
            <a:srgbClr val="67ECFF"/>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1230610" y="6070950"/>
            <a:ext cx="10128787" cy="584775"/>
          </a:xfrm>
          <a:prstGeom prst="rect">
            <a:avLst/>
          </a:prstGeom>
          <a:noFill/>
        </p:spPr>
        <p:txBody>
          <a:bodyPr wrap="square" rtlCol="0">
            <a:spAutoFit/>
          </a:bodyPr>
          <a:lstStyle/>
          <a:p>
            <a:pPr marL="0" indent="0" algn="ctr">
              <a:buNone/>
            </a:pPr>
            <a:r>
              <a:rPr lang="en-GB" sz="1600" b="1" dirty="0">
                <a:latin typeface="Arial" panose="020B0604020202020204" pitchFamily="34" charset="0"/>
                <a:cs typeface="Arial" panose="020B0604020202020204" pitchFamily="34" charset="0"/>
              </a:rPr>
              <a:t>It is the role of </a:t>
            </a:r>
            <a:r>
              <a:rPr lang="en-GB" sz="1600" b="1" dirty="0" err="1">
                <a:latin typeface="Arial" panose="020B0604020202020204" pitchFamily="34" charset="0"/>
                <a:cs typeface="Arial" panose="020B0604020202020204" pitchFamily="34" charset="0"/>
              </a:rPr>
              <a:t>Coimisiún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na</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Meán</a:t>
            </a:r>
            <a:r>
              <a:rPr lang="en-GB" sz="1600" b="1" dirty="0">
                <a:latin typeface="Arial" panose="020B0604020202020204" pitchFamily="34" charset="0"/>
                <a:cs typeface="Arial" panose="020B0604020202020204" pitchFamily="34" charset="0"/>
              </a:rPr>
              <a:t> to enforce these three laws. </a:t>
            </a:r>
          </a:p>
          <a:p>
            <a:pPr marL="0" indent="0" algn="ctr">
              <a:buNone/>
            </a:pPr>
            <a:r>
              <a:rPr lang="en-GB" sz="1600" b="1" dirty="0">
                <a:latin typeface="Arial" panose="020B0604020202020204" pitchFamily="34" charset="0"/>
                <a:cs typeface="Arial" panose="020B0604020202020204" pitchFamily="34" charset="0"/>
              </a:rPr>
              <a:t>You can find out more about these laws and what they do for young people at </a:t>
            </a:r>
            <a:r>
              <a:rPr lang="en-GB" sz="1600" b="1" dirty="0">
                <a:latin typeface="Arial" panose="020B0604020202020204" pitchFamily="34" charset="0"/>
                <a:cs typeface="Arial" panose="020B0604020202020204" pitchFamily="34" charset="0"/>
                <a:hlinkClick r:id="rId4"/>
              </a:rPr>
              <a:t>www.cnam.ie</a:t>
            </a:r>
            <a:r>
              <a:rPr lang="en-GB" sz="1600" b="1" dirty="0">
                <a:latin typeface="Arial" panose="020B0604020202020204" pitchFamily="34" charset="0"/>
                <a:cs typeface="Arial" panose="020B0604020202020204" pitchFamily="34" charset="0"/>
              </a:rPr>
              <a:t>.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60" y="3560184"/>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64" y="4766900"/>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413" y="4091911"/>
            <a:ext cx="2145273" cy="1206716"/>
          </a:xfrm>
          <a:prstGeom prst="rect">
            <a:avLst/>
          </a:prstGeom>
        </p:spPr>
      </p:pic>
      <p:cxnSp>
        <p:nvCxnSpPr>
          <p:cNvPr id="9" name="Straight Arrow Connector 8">
            <a:extLst>
              <a:ext uri="{FF2B5EF4-FFF2-40B4-BE49-F238E27FC236}">
                <a16:creationId xmlns:a16="http://schemas.microsoft.com/office/drawing/2014/main" id="{CF993968-E31A-0C66-D7FB-9AD309CCE65C}"/>
              </a:ext>
            </a:extLst>
          </p:cNvPr>
          <p:cNvCxnSpPr>
            <a:cxnSpLocks/>
          </p:cNvCxnSpPr>
          <p:nvPr/>
        </p:nvCxnSpPr>
        <p:spPr>
          <a:xfrm flipH="1">
            <a:off x="5010648" y="3454040"/>
            <a:ext cx="484630" cy="1646901"/>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3271FDF-E54A-2053-B71E-E8DB87A9C50A}"/>
              </a:ext>
            </a:extLst>
          </p:cNvPr>
          <p:cNvCxnSpPr/>
          <p:nvPr/>
        </p:nvCxnSpPr>
        <p:spPr>
          <a:xfrm flipH="1">
            <a:off x="4220313" y="3491833"/>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AEDB969-7714-590D-1AE6-B895B0B3B519}"/>
              </a:ext>
            </a:extLst>
          </p:cNvPr>
          <p:cNvCxnSpPr>
            <a:cxnSpLocks/>
          </p:cNvCxnSpPr>
          <p:nvPr/>
        </p:nvCxnSpPr>
        <p:spPr>
          <a:xfrm>
            <a:off x="6578353" y="3491833"/>
            <a:ext cx="467885" cy="914254"/>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pic>
        <p:nvPicPr>
          <p:cNvPr id="26" name="Picture 25" descr="Full frame shot of blank white paper">
            <a:extLst>
              <a:ext uri="{FF2B5EF4-FFF2-40B4-BE49-F238E27FC236}">
                <a16:creationId xmlns:a16="http://schemas.microsoft.com/office/drawing/2014/main" id="{832EDF0B-228F-BA22-41FF-B5BC884EFB2B}"/>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0301498" y="295158"/>
            <a:ext cx="1660659" cy="745579"/>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Graphic 26">
            <a:extLst>
              <a:ext uri="{FF2B5EF4-FFF2-40B4-BE49-F238E27FC236}">
                <a16:creationId xmlns:a16="http://schemas.microsoft.com/office/drawing/2014/main" id="{E440A244-9ECB-65F8-CD03-CAA6422CCC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8480" y="457183"/>
            <a:ext cx="1366696" cy="377705"/>
          </a:xfrm>
          <a:prstGeom prst="rect">
            <a:avLst/>
          </a:prstGeom>
        </p:spPr>
      </p:pic>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f36453-e2cd-4d64-942e-7a2b6a84fd09" xsi:nil="true"/>
    <lcf76f155ced4ddcb4097134ff3c332f xmlns="352e5c34-a945-474f-be28-b8d918ca2f88">
      <Terms xmlns="http://schemas.microsoft.com/office/infopath/2007/PartnerControls"/>
    </lcf76f155ced4ddcb4097134ff3c332f>
    <Lucy xmlns="352e5c34-a945-474f-be28-b8d918ca2f8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9AACE6-D85E-41F3-8795-194C073B33E4}">
  <ds:schemaRefs>
    <ds:schemaRef ds:uri="352e5c34-a945-474f-be28-b8d918ca2f88"/>
    <ds:schemaRef ds:uri="48f36453-e2cd-4d64-942e-7a2b6a84fd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40F9FB7-BA72-4ED5-BDDA-3B0583C05605}">
  <ds:schemaRefs>
    <ds:schemaRef ds:uri="http://schemas.microsoft.com/sharepoint/v3/contenttype/forms"/>
  </ds:schemaRefs>
</ds:datastoreItem>
</file>

<file path=customXml/itemProps3.xml><?xml version="1.0" encoding="utf-8"?>
<ds:datastoreItem xmlns:ds="http://schemas.openxmlformats.org/officeDocument/2006/customXml" ds:itemID="{D2E7603F-26F0-4297-B714-3B9A29BCAC03}">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93</TotalTime>
  <Words>8015</Words>
  <Application>Microsoft Office PowerPoint</Application>
  <PresentationFormat>Widescreen</PresentationFormat>
  <Paragraphs>554</Paragraphs>
  <Slides>30</Slides>
  <Notes>30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Aptos Display</vt:lpstr>
      <vt:lpstr>Arial</vt:lpstr>
      <vt:lpstr>Arial,Sans-Serif</vt:lpstr>
      <vt:lpstr>Calibri</vt:lpstr>
      <vt:lpstr>Courier New</vt:lpstr>
      <vt:lpstr>Courier New,monospace</vt:lpstr>
      <vt:lpstr>Segoe UI</vt:lpstr>
      <vt:lpstr>Wingdings</vt:lpstr>
      <vt:lpstr>Office Theme</vt:lpstr>
      <vt:lpstr>Rights, Rules  and  Reporting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Rules  and Reporting Online</dc:title>
  <dc:creator>Melissa Duffy</dc:creator>
  <cp:lastModifiedBy>Clíodhna Purdue</cp:lastModifiedBy>
  <cp:revision>4</cp:revision>
  <dcterms:created xsi:type="dcterms:W3CDTF">2024-10-02T16:08:27Z</dcterms:created>
  <dcterms:modified xsi:type="dcterms:W3CDTF">2025-02-10T13:59:38Z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0x010100BD0D2231E1224349BEB42D5AB75F8AFA</vt:lpwstr>
  </property>
  <property fmtid="{D5CDD505-2E9C-101B-9397-08002B2CF9AE}" pid="3" name="MediaServiceImageTags">
    <vt:lpwstr/>
  </property>
</Properties>
</file>